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9" r:id="rId2"/>
    <p:sldId id="296" r:id="rId3"/>
    <p:sldId id="300" r:id="rId4"/>
    <p:sldId id="301" r:id="rId5"/>
    <p:sldId id="322" r:id="rId6"/>
    <p:sldId id="302" r:id="rId7"/>
    <p:sldId id="303" r:id="rId8"/>
    <p:sldId id="304" r:id="rId9"/>
    <p:sldId id="305" r:id="rId10"/>
    <p:sldId id="306" r:id="rId11"/>
    <p:sldId id="321" r:id="rId12"/>
    <p:sldId id="307" r:id="rId13"/>
    <p:sldId id="315" r:id="rId14"/>
    <p:sldId id="323" r:id="rId15"/>
    <p:sldId id="324" r:id="rId16"/>
    <p:sldId id="325" r:id="rId17"/>
    <p:sldId id="316" r:id="rId18"/>
    <p:sldId id="317" r:id="rId19"/>
    <p:sldId id="318" r:id="rId20"/>
    <p:sldId id="320" r:id="rId21"/>
    <p:sldId id="319" r:id="rId22"/>
    <p:sldId id="309" r:id="rId23"/>
  </p:sldIdLst>
  <p:sldSz cx="16256000" cy="9144000"/>
  <p:notesSz cx="16256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210E30"/>
    <a:srgbClr val="351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98"/>
  </p:normalViewPr>
  <p:slideViewPr>
    <p:cSldViewPr>
      <p:cViewPr varScale="1">
        <p:scale>
          <a:sx n="64" d="100"/>
          <a:sy n="64" d="100"/>
        </p:scale>
        <p:origin x="99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6DE0-2A84-4239-818E-448E1B21B411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4B86-8188-4381-90D2-EC334B548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4B86-8188-4381-90D2-EC334B54840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6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4B86-8188-4381-90D2-EC334B5484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1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67543" y="3387449"/>
            <a:ext cx="7120912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594F8C"/>
                </a:solidFill>
                <a:latin typeface="Calibri-Light"/>
                <a:cs typeface="Calibr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0" y="3448845"/>
            <a:ext cx="12192000" cy="123110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49244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12800" y="8503920"/>
            <a:ext cx="3738880" cy="276999"/>
          </a:xfrm>
        </p:spPr>
        <p:txBody>
          <a:bodyPr/>
          <a:lstStyle/>
          <a:p>
            <a:fld id="{62DEC449-447A-48DA-907A-669D32E08A1B}" type="datetime1">
              <a:rPr lang="ru-RU" smtClean="0"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7040" y="8503920"/>
            <a:ext cx="52019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04320" y="8503920"/>
            <a:ext cx="3738880" cy="276999"/>
          </a:xfrm>
        </p:spPr>
        <p:txBody>
          <a:bodyPr/>
          <a:lstStyle/>
          <a:p>
            <a:fld id="{E09FB818-4D48-4F75-87E0-AAC52F63C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9390" y="577124"/>
            <a:ext cx="12657218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94F8C"/>
                </a:solidFill>
                <a:latin typeface="MyriadPro-Cond"/>
                <a:cs typeface="MyriadPro-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12299" y="2256637"/>
            <a:ext cx="8739505" cy="4930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image" Target="../media/image3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37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4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41.jpeg"/><Relationship Id="rId3" Type="http://schemas.openxmlformats.org/officeDocument/2006/relationships/image" Target="../media/image3.png"/><Relationship Id="rId21" Type="http://schemas.openxmlformats.org/officeDocument/2006/relationships/image" Target="../media/image44.jpe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4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Relationship Id="rId2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hyperlink" Target="http://a3.sphotos.ak.fbcdn.net/hphotos-ak-snc6/253763_131302330283380_100002108411435_239134_2382475_n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hyperlink" Target="http://a3.sphotos.ak.fbcdn.net/hphotos-ak-snc6/253763_131302330283380_100002108411435_239134_2382475_n.jpg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19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Relationship Id="rId22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8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.png"/><Relationship Id="rId17" Type="http://schemas.openxmlformats.org/officeDocument/2006/relationships/image" Target="../media/image1.png"/><Relationship Id="rId2" Type="http://schemas.openxmlformats.org/officeDocument/2006/relationships/image" Target="../media/image1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C3053925-BAC7-2944-B357-DFD2DE734132}"/>
              </a:ext>
            </a:extLst>
          </p:cNvPr>
          <p:cNvSpPr/>
          <p:nvPr/>
        </p:nvSpPr>
        <p:spPr>
          <a:xfrm>
            <a:off x="53621" y="-18009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61CC682A-3716-0045-A76E-5BAF0D6FCB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854" y="-50794"/>
            <a:ext cx="732195" cy="88586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5833D1-1B74-5D4C-BDE2-0CE3091AD1C4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C94FA42B-9A2B-BE44-93F4-0B0F865480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id="{165A59F4-01BD-C946-ADBC-A7EF4580047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F843341C-57F3-8F49-8283-342B6DD9F51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8">
              <a:extLst>
                <a:ext uri="{FF2B5EF4-FFF2-40B4-BE49-F238E27FC236}">
                  <a16:creationId xmlns:a16="http://schemas.microsoft.com/office/drawing/2014/main" id="{C1741AD8-BEC1-C145-AD3A-A2C64B8A08D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4" name="object 9">
              <a:extLst>
                <a:ext uri="{FF2B5EF4-FFF2-40B4-BE49-F238E27FC236}">
                  <a16:creationId xmlns:a16="http://schemas.microsoft.com/office/drawing/2014/main" id="{C443D848-F671-DE4C-B0C0-32A23629D5D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FDE7FB59-E017-5A4C-93C6-9ECD08A0EA4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1">
              <a:extLst>
                <a:ext uri="{FF2B5EF4-FFF2-40B4-BE49-F238E27FC236}">
                  <a16:creationId xmlns:a16="http://schemas.microsoft.com/office/drawing/2014/main" id="{93E28C29-A471-BE43-B603-C78C79D10E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7" name="object 12">
              <a:extLst>
                <a:ext uri="{FF2B5EF4-FFF2-40B4-BE49-F238E27FC236}">
                  <a16:creationId xmlns:a16="http://schemas.microsoft.com/office/drawing/2014/main" id="{19EF816E-18D4-B444-8B3C-894505F2CADE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8" name="object 13">
              <a:extLst>
                <a:ext uri="{FF2B5EF4-FFF2-40B4-BE49-F238E27FC236}">
                  <a16:creationId xmlns:a16="http://schemas.microsoft.com/office/drawing/2014/main" id="{16247A24-811B-7747-8287-D8FBDFA48B5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9" name="object 14">
              <a:extLst>
                <a:ext uri="{FF2B5EF4-FFF2-40B4-BE49-F238E27FC236}">
                  <a16:creationId xmlns:a16="http://schemas.microsoft.com/office/drawing/2014/main" id="{019570AD-1ED9-944B-B220-ED184A65F44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id="{1748ED57-06F3-1946-B418-0591ECA3184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35769D1B-B433-2646-AB59-61CAFCCF4AB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7">
              <a:extLst>
                <a:ext uri="{FF2B5EF4-FFF2-40B4-BE49-F238E27FC236}">
                  <a16:creationId xmlns:a16="http://schemas.microsoft.com/office/drawing/2014/main" id="{33A3360B-C80D-AB4C-A4DC-6CA05AA42D07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26" name="Picture 30">
            <a:extLst>
              <a:ext uri="{FF2B5EF4-FFF2-40B4-BE49-F238E27FC236}">
                <a16:creationId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05" y="664502"/>
            <a:ext cx="13699964" cy="7857565"/>
          </a:xfrm>
          <a:prstGeom prst="rect">
            <a:avLst/>
          </a:prstGeom>
        </p:spPr>
      </p:pic>
      <p:pic>
        <p:nvPicPr>
          <p:cNvPr id="27" name="Picture 28">
            <a:extLst>
              <a:ext uri="{FF2B5EF4-FFF2-40B4-BE49-F238E27FC236}">
                <a16:creationId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4317785"/>
            <a:ext cx="5873169" cy="4187001"/>
          </a:xfrm>
          <a:prstGeom prst="rect">
            <a:avLst/>
          </a:prstGeom>
        </p:spPr>
      </p:pic>
      <p:sp>
        <p:nvSpPr>
          <p:cNvPr id="28" name="object 25"/>
          <p:cNvSpPr txBox="1"/>
          <p:nvPr/>
        </p:nvSpPr>
        <p:spPr>
          <a:xfrm>
            <a:off x="3288231" y="304800"/>
            <a:ext cx="7836663" cy="320344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4800" dirty="0">
                <a:solidFill>
                  <a:srgbClr val="616061"/>
                </a:solidFill>
                <a:latin typeface="Montserrat-Medium"/>
                <a:cs typeface="Montserrat-Medium"/>
              </a:rPr>
              <a:t>Новые правила </a:t>
            </a:r>
          </a:p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4800" dirty="0">
              <a:solidFill>
                <a:srgbClr val="616061"/>
              </a:solidFill>
              <a:latin typeface="Montserrat-Medium"/>
              <a:cs typeface="Montserrat-Medium"/>
            </a:endParaRPr>
          </a:p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4800" dirty="0">
                <a:solidFill>
                  <a:srgbClr val="616061"/>
                </a:solidFill>
                <a:latin typeface="Montserrat-Medium"/>
                <a:cs typeface="Montserrat-Medium"/>
              </a:rPr>
              <a:t>финансового обеспечения </a:t>
            </a:r>
          </a:p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endParaRPr lang="ru-RU" sz="4800" dirty="0">
              <a:solidFill>
                <a:srgbClr val="616061"/>
              </a:solidFill>
              <a:latin typeface="Montserrat-Medium"/>
              <a:cs typeface="Montserrat-Medium"/>
            </a:endParaRPr>
          </a:p>
          <a:p>
            <a:pPr marL="12700" marR="5080">
              <a:lnSpc>
                <a:spcPts val="4400"/>
              </a:lnSpc>
              <a:spcBef>
                <a:spcPts val="580"/>
              </a:spcBef>
              <a:tabLst>
                <a:tab pos="1066165" algn="l"/>
                <a:tab pos="2926715" algn="l"/>
                <a:tab pos="3101975" algn="l"/>
                <a:tab pos="4457700" algn="l"/>
              </a:tabLst>
            </a:pPr>
            <a:r>
              <a:rPr lang="ru-RU" sz="4800" dirty="0">
                <a:solidFill>
                  <a:srgbClr val="616061"/>
                </a:solidFill>
                <a:latin typeface="Montserrat-Medium"/>
                <a:cs typeface="Montserrat-Medium"/>
              </a:rPr>
              <a:t>предупредительных мер</a:t>
            </a:r>
            <a:endParaRPr sz="4800" dirty="0">
              <a:latin typeface="Montserrat-Medium"/>
              <a:cs typeface="Montserrat-Medium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908824" y="7613493"/>
            <a:ext cx="2390376" cy="47128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2800" spc="-15" dirty="0">
                <a:solidFill>
                  <a:srgbClr val="616061"/>
                </a:solidFill>
                <a:latin typeface="Montserrat"/>
                <a:cs typeface="Montserrat"/>
              </a:rPr>
              <a:t>январь</a:t>
            </a:r>
            <a:r>
              <a:rPr sz="2100" spc="-15" dirty="0">
                <a:solidFill>
                  <a:srgbClr val="616061"/>
                </a:solidFill>
                <a:latin typeface="Montserrat"/>
                <a:cs typeface="Montserrat"/>
              </a:rPr>
              <a:t>,</a:t>
            </a:r>
            <a:r>
              <a:rPr sz="2100" spc="-65" dirty="0">
                <a:solidFill>
                  <a:srgbClr val="616061"/>
                </a:solidFill>
                <a:latin typeface="Montserrat"/>
                <a:cs typeface="Montserrat"/>
              </a:rPr>
              <a:t> </a:t>
            </a:r>
            <a:r>
              <a:rPr sz="2950" b="1" spc="20" dirty="0">
                <a:solidFill>
                  <a:srgbClr val="616061"/>
                </a:solidFill>
                <a:latin typeface="Montserrat-SemiBold"/>
                <a:cs typeface="Montserrat-SemiBold"/>
              </a:rPr>
              <a:t>202</a:t>
            </a:r>
            <a:r>
              <a:rPr lang="ru-RU" sz="2950" b="1" spc="20" dirty="0">
                <a:solidFill>
                  <a:srgbClr val="616061"/>
                </a:solidFill>
                <a:latin typeface="Montserrat-SemiBold"/>
                <a:cs typeface="Montserrat-SemiBold"/>
              </a:rPr>
              <a:t>5</a:t>
            </a:r>
            <a:endParaRPr sz="2950" dirty="0">
              <a:latin typeface="Montserrat-SemiBold"/>
              <a:cs typeface="Montserrat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9229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0385" y="14139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19016" y="355060"/>
            <a:ext cx="11240340" cy="240095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200" dirty="0"/>
              <a:t>Территориальный орган Фонда в течение </a:t>
            </a:r>
          </a:p>
          <a:p>
            <a:r>
              <a:rPr lang="ru-RU" altLang="ru-RU" sz="3200" u="sng" dirty="0">
                <a:solidFill>
                  <a:schemeClr val="bg2"/>
                </a:solidFill>
              </a:rPr>
              <a:t>15 рабочих дней </a:t>
            </a:r>
          </a:p>
          <a:p>
            <a:r>
              <a:rPr lang="ru-RU" altLang="ru-RU" sz="3200" dirty="0"/>
              <a:t>принимает решение о возмещении расходов или об отказе в  возмещении расходов на финансовое обеспечение предупредительных мер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193834" y="2971800"/>
            <a:ext cx="83655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</a:rPr>
              <a:t>ПРИЧИНЫ ОТКАЗА </a:t>
            </a:r>
            <a:br>
              <a:rPr lang="ru-RU" altLang="ru-RU" sz="3600" b="1" dirty="0">
                <a:solidFill>
                  <a:srgbClr val="C00000"/>
                </a:solidFill>
              </a:rPr>
            </a:br>
            <a:r>
              <a:rPr lang="ru-RU" altLang="ru-RU" sz="3600" b="1" dirty="0">
                <a:solidFill>
                  <a:srgbClr val="C00000"/>
                </a:solidFill>
              </a:rPr>
              <a:t>в возмещении расходов</a:t>
            </a:r>
          </a:p>
        </p:txBody>
      </p:sp>
      <p:pic>
        <p:nvPicPr>
          <p:cNvPr id="43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5660" y="3451112"/>
            <a:ext cx="1890139" cy="2416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Прямоугольник 43"/>
          <p:cNvSpPr/>
          <p:nvPr/>
        </p:nvSpPr>
        <p:spPr>
          <a:xfrm>
            <a:off x="6070599" y="4332058"/>
            <a:ext cx="9220201" cy="1582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en-US" altLang="ru-RU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предоставленные документы содержат недостоверную информацию;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ru-RU" altLang="ru-RU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Документы предоставлены не в полном объеме.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737457" y="6119344"/>
            <a:ext cx="1170574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- При выявлении ошибок и замечаний в ходе проверки документов страхователь вправе в течение 5 дней после получения извещения о них повторно направить исправленные документы.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43061" y="7245806"/>
            <a:ext cx="11556391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8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- Если оплата расходов должна быть произведена позже 15 ноября, решение о возмещении расходов принимается после предоставления платежных документов и документов, подтверждающих расходы, но не позднее 15 декабря. </a:t>
            </a:r>
          </a:p>
        </p:txBody>
      </p:sp>
    </p:spTree>
    <p:extLst>
      <p:ext uri="{BB962C8B-B14F-4D97-AF65-F5344CB8AC3E}">
        <p14:creationId xmlns:p14="http://schemas.microsoft.com/office/powerpoint/2010/main" val="411859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406496" y="15886"/>
            <a:ext cx="15790009" cy="4698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sz="2133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915401" y="4683863"/>
            <a:ext cx="14931217" cy="1683821"/>
            <a:chOff x="3506691" y="4455315"/>
            <a:chExt cx="3025431" cy="963351"/>
          </a:xfrm>
        </p:grpSpPr>
        <p:sp>
          <p:nvSpPr>
            <p:cNvPr id="26" name="Нашивка 25"/>
            <p:cNvSpPr/>
            <p:nvPr/>
          </p:nvSpPr>
          <p:spPr>
            <a:xfrm>
              <a:off x="3506691" y="4455315"/>
              <a:ext cx="3025431" cy="96335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0" tIns="88900" rIns="88900" bIns="88900" numCol="1" spcCol="1270" anchor="ctr" anchorCtr="0">
              <a:noAutofit/>
            </a:bodyPr>
            <a:lstStyle/>
            <a:p>
              <a:pPr algn="ctr" defTabSz="29632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667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697126" y="2832343"/>
            <a:ext cx="3146068" cy="1631601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7" dirty="0">
                <a:solidFill>
                  <a:srgbClr val="002060"/>
                </a:solidFill>
              </a:rPr>
              <a:t>Проведение </a:t>
            </a:r>
          </a:p>
          <a:p>
            <a:pPr lvl="0" algn="ctr"/>
            <a:r>
              <a:rPr lang="ru-RU" sz="1667" dirty="0">
                <a:solidFill>
                  <a:srgbClr val="002060"/>
                </a:solidFill>
              </a:rPr>
              <a:t> страхователем мероприятий </a:t>
            </a:r>
            <a:br>
              <a:rPr lang="ru-RU" sz="1667" dirty="0">
                <a:solidFill>
                  <a:srgbClr val="002060"/>
                </a:solidFill>
              </a:rPr>
            </a:br>
            <a:r>
              <a:rPr lang="ru-RU" sz="1667" dirty="0">
                <a:solidFill>
                  <a:srgbClr val="002060"/>
                </a:solidFill>
              </a:rPr>
              <a:t>в соответствии с Правилами </a:t>
            </a:r>
            <a:br>
              <a:rPr lang="ru-RU" sz="1667" dirty="0">
                <a:solidFill>
                  <a:srgbClr val="002060"/>
                </a:solidFill>
              </a:rPr>
            </a:br>
            <a:r>
              <a:rPr lang="ru-RU" sz="1667" dirty="0">
                <a:solidFill>
                  <a:srgbClr val="002060"/>
                </a:solidFill>
              </a:rPr>
              <a:t>в течение года начиная </a:t>
            </a:r>
            <a:br>
              <a:rPr lang="ru-RU" sz="1667" dirty="0">
                <a:solidFill>
                  <a:srgbClr val="002060"/>
                </a:solidFill>
              </a:rPr>
            </a:br>
            <a:r>
              <a:rPr lang="ru-RU" sz="1667" u="sng" dirty="0">
                <a:solidFill>
                  <a:srgbClr val="002060"/>
                </a:solidFill>
              </a:rPr>
              <a:t>с 1 января</a:t>
            </a:r>
            <a:r>
              <a:rPr lang="ru-RU" sz="1667" dirty="0">
                <a:solidFill>
                  <a:srgbClr val="002060"/>
                </a:solidFill>
              </a:rPr>
              <a:t> текущего финансового года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231803" y="4785293"/>
            <a:ext cx="5504948" cy="1480964"/>
            <a:chOff x="3506691" y="4455315"/>
            <a:chExt cx="3025431" cy="963351"/>
          </a:xfrm>
          <a:solidFill>
            <a:schemeClr val="bg1"/>
          </a:solidFill>
        </p:grpSpPr>
        <p:sp>
          <p:nvSpPr>
            <p:cNvPr id="12" name="Нашивка 11"/>
            <p:cNvSpPr/>
            <p:nvPr/>
          </p:nvSpPr>
          <p:spPr>
            <a:xfrm>
              <a:off x="3506691" y="4455315"/>
              <a:ext cx="3025431" cy="96335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0" tIns="88900" rIns="88900" bIns="88900" numCol="1" spcCol="1270" anchor="ctr" anchorCtr="0">
              <a:noAutofit/>
            </a:bodyPr>
            <a:lstStyle/>
            <a:p>
              <a:pPr algn="ctr" defTabSz="29632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667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96805" y="4801111"/>
            <a:ext cx="4574945" cy="135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67" u="sng" dirty="0">
                <a:solidFill>
                  <a:srgbClr val="002060"/>
                </a:solidFill>
              </a:rPr>
              <a:t>Предоставление страхователем в ОСФР  документов,  подтверждающих проведение предупредительных мер </a:t>
            </a:r>
            <a:br>
              <a:rPr lang="ru-RU" sz="1667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не позднее </a:t>
            </a:r>
            <a:r>
              <a:rPr lang="ru-RU" sz="1600" u="sng" dirty="0">
                <a:solidFill>
                  <a:srgbClr val="002060"/>
                </a:solidFill>
              </a:rPr>
              <a:t>15 ноября </a:t>
            </a:r>
            <a:r>
              <a:rPr lang="ru-RU" sz="1600" dirty="0">
                <a:solidFill>
                  <a:srgbClr val="002060"/>
                </a:solidFill>
              </a:rPr>
              <a:t>текущего</a:t>
            </a:r>
          </a:p>
          <a:p>
            <a:pPr lvl="0" algn="ctr"/>
            <a:r>
              <a:rPr lang="ru-RU" sz="1600" dirty="0">
                <a:solidFill>
                  <a:srgbClr val="002060"/>
                </a:solidFill>
              </a:rPr>
              <a:t> финансового года</a:t>
            </a:r>
            <a:endParaRPr lang="ru-RU" sz="1667" dirty="0">
              <a:solidFill>
                <a:srgbClr val="00206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0442556" y="4851375"/>
            <a:ext cx="5053312" cy="1284468"/>
            <a:chOff x="3506691" y="4455315"/>
            <a:chExt cx="3025431" cy="963351"/>
          </a:xfrm>
          <a:solidFill>
            <a:schemeClr val="bg1"/>
          </a:solidFill>
        </p:grpSpPr>
        <p:sp>
          <p:nvSpPr>
            <p:cNvPr id="16" name="Нашивка 15"/>
            <p:cNvSpPr/>
            <p:nvPr/>
          </p:nvSpPr>
          <p:spPr>
            <a:xfrm>
              <a:off x="3506691" y="4455315"/>
              <a:ext cx="3025431" cy="96335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0" tIns="88900" rIns="88900" bIns="88900" numCol="1" spcCol="1270" anchor="ctr" anchorCtr="0">
              <a:noAutofit/>
            </a:bodyPr>
            <a:lstStyle/>
            <a:p>
              <a:pPr algn="ctr" defTabSz="29632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667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107831" y="5091165"/>
            <a:ext cx="3940316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7" u="sng" dirty="0">
                <a:solidFill>
                  <a:srgbClr val="002060"/>
                </a:solidFill>
              </a:rPr>
              <a:t>Возмещение </a:t>
            </a:r>
          </a:p>
          <a:p>
            <a:pPr lvl="0" algn="ctr"/>
            <a:r>
              <a:rPr lang="ru-RU" sz="1667" u="sng" dirty="0">
                <a:solidFill>
                  <a:srgbClr val="002060"/>
                </a:solidFill>
              </a:rPr>
              <a:t>расходов на оплату предупредительных мер </a:t>
            </a:r>
            <a:endParaRPr lang="ru-RU" sz="1667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9471801" y="4279475"/>
            <a:ext cx="3244736" cy="1722240"/>
            <a:chOff x="-1277263" y="1987423"/>
            <a:chExt cx="3621946" cy="129168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97495" y="1987423"/>
              <a:ext cx="1947188" cy="4626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-1277263" y="2816474"/>
              <a:ext cx="1947188" cy="462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2757" tIns="132757" rIns="132757" bIns="132757" numCol="1" spcCol="1270" anchor="b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171489" y="7362698"/>
            <a:ext cx="14260020" cy="1410159"/>
            <a:chOff x="249005" y="4048283"/>
            <a:chExt cx="11250351" cy="1057619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49005" y="4048283"/>
              <a:ext cx="11250351" cy="105761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altLang="ru-RU" sz="1733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22913" y="4215457"/>
              <a:ext cx="2217585" cy="76937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600" dirty="0">
                  <a:solidFill>
                    <a:schemeClr val="tx1"/>
                  </a:solidFill>
                </a:rPr>
                <a:t>Проверка</a:t>
              </a:r>
              <a:r>
                <a:rPr lang="ru-RU" altLang="ru-RU" sz="1600" dirty="0">
                  <a:solidFill>
                    <a:srgbClr val="C00000"/>
                  </a:solidFill>
                </a:rPr>
                <a:t> </a:t>
              </a:r>
              <a:r>
                <a:rPr lang="ru-RU" altLang="ru-RU" sz="1600" dirty="0">
                  <a:solidFill>
                    <a:schemeClr val="tx1"/>
                  </a:solidFill>
                </a:rPr>
                <a:t>при необходимости сведений, поступающих по СМЭВ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682414" y="4205304"/>
              <a:ext cx="2662405" cy="76937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dirty="0">
                  <a:solidFill>
                    <a:schemeClr val="tx1"/>
                  </a:solidFill>
                </a:rPr>
                <a:t>Исправление и (или) доработка страхователем выявленных замечаний (до 5 рабочих  дней) при необходимости</a:t>
              </a:r>
              <a:endParaRPr lang="ru-RU" alt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644100" y="4189958"/>
              <a:ext cx="2698730" cy="76937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600" dirty="0">
                  <a:solidFill>
                    <a:schemeClr val="tx1"/>
                  </a:solidFill>
                </a:rPr>
                <a:t>Принятие решение о возмещении / отказе в возмещении средств страхователю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73435" y="4199718"/>
              <a:ext cx="2607099" cy="78298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altLang="ru-RU" sz="1600" b="1" dirty="0">
                  <a:solidFill>
                    <a:schemeClr val="tx1"/>
                  </a:solidFill>
                </a:rPr>
                <a:t> </a:t>
              </a:r>
              <a:r>
                <a:rPr lang="ru-RU" altLang="ru-RU" sz="1600" dirty="0">
                  <a:solidFill>
                    <a:schemeClr val="tx1"/>
                  </a:solidFill>
                </a:rPr>
                <a:t>Рассмотрение всех поступивших документов и занесение данных </a:t>
              </a:r>
              <a:br>
                <a:rPr lang="ru-RU" altLang="ru-RU" sz="1600" dirty="0">
                  <a:solidFill>
                    <a:schemeClr val="tx1"/>
                  </a:solidFill>
                </a:rPr>
              </a:br>
              <a:r>
                <a:rPr lang="ru-RU" altLang="ru-RU" sz="1600" dirty="0">
                  <a:solidFill>
                    <a:schemeClr val="tx1"/>
                  </a:solidFill>
                </a:rPr>
                <a:t>в ФК ФОПМ</a:t>
              </a: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6762954" y="4922259"/>
            <a:ext cx="3444116" cy="11957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757" tIns="132757" rIns="132757" bIns="132757" numCol="1" spcCol="1270" anchor="b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</a:rPr>
              <a:t>Решение о возмещении расходов и перечислении средств принимается в течение </a:t>
            </a:r>
            <a:r>
              <a:rPr lang="ru-RU" b="1" u="sng" dirty="0">
                <a:solidFill>
                  <a:schemeClr val="bg1"/>
                </a:solidFill>
              </a:rPr>
              <a:t>15 рабочих дней</a:t>
            </a:r>
          </a:p>
        </p:txBody>
      </p:sp>
      <p:sp>
        <p:nvSpPr>
          <p:cNvPr id="62" name="Заголовок 3"/>
          <p:cNvSpPr txBox="1">
            <a:spLocks/>
          </p:cNvSpPr>
          <p:nvPr/>
        </p:nvSpPr>
        <p:spPr>
          <a:xfrm>
            <a:off x="516715" y="-92385"/>
            <a:ext cx="15329381" cy="617215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ПРИНЯТИЯ РЕШЕНИЯ ПО ФИНАНСИРОВАНИЮ ПРЕДУПРЕДИТЕЛЬНЫХ МЕР</a:t>
            </a:r>
          </a:p>
        </p:txBody>
      </p:sp>
      <p:sp>
        <p:nvSpPr>
          <p:cNvPr id="80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" y="0"/>
            <a:ext cx="1143708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95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716" y="-26363"/>
            <a:ext cx="555409" cy="9170363"/>
          </a:xfrm>
          <a:prstGeom prst="rect">
            <a:avLst/>
          </a:prstGeom>
        </p:spPr>
      </p:pic>
      <p:grpSp>
        <p:nvGrpSpPr>
          <p:cNvPr id="96" name="Shape 336"/>
          <p:cNvGrpSpPr/>
          <p:nvPr/>
        </p:nvGrpSpPr>
        <p:grpSpPr>
          <a:xfrm>
            <a:off x="106109" y="178416"/>
            <a:ext cx="732496" cy="945557"/>
            <a:chOff x="0" y="0"/>
            <a:chExt cx="638291" cy="693109"/>
          </a:xfrm>
        </p:grpSpPr>
        <p:pic>
          <p:nvPicPr>
            <p:cNvPr id="97" name="Shape 338"/>
            <p:cNvPicPr/>
            <p:nvPr/>
          </p:nvPicPr>
          <p:blipFill>
            <a:blip r:embed="rId3"/>
            <a:stretch/>
          </p:blipFill>
          <p:spPr>
            <a:xfrm>
              <a:off x="1552" y="562392"/>
              <a:ext cx="113960" cy="50701"/>
            </a:xfrm>
            <a:prstGeom prst="rect">
              <a:avLst/>
            </a:prstGeom>
          </p:spPr>
        </p:pic>
        <p:pic>
          <p:nvPicPr>
            <p:cNvPr id="98" name="Shape 340"/>
            <p:cNvPicPr/>
            <p:nvPr/>
          </p:nvPicPr>
          <p:blipFill>
            <a:blip r:embed="rId4"/>
            <a:stretch/>
          </p:blipFill>
          <p:spPr>
            <a:xfrm>
              <a:off x="130978" y="562961"/>
              <a:ext cx="238101" cy="57971"/>
            </a:xfrm>
            <a:prstGeom prst="rect">
              <a:avLst/>
            </a:prstGeom>
          </p:spPr>
        </p:pic>
        <p:sp>
          <p:nvSpPr>
            <p:cNvPr id="99" name="Shape 341"/>
            <p:cNvSpPr/>
            <p:nvPr/>
          </p:nvSpPr>
          <p:spPr>
            <a:xfrm>
              <a:off x="388859" y="562959"/>
              <a:ext cx="43436" cy="499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2230"/>
                <a:gd name="ODFBottom" fmla="val 77469"/>
                <a:gd name="ODFWidth" fmla="val 62230"/>
                <a:gd name="ODFHeight" fmla="val 77469"/>
              </a:gdLst>
              <a:ahLst/>
              <a:cxnLst/>
              <a:rect l="OXMLTextRectL" t="OXMLTextRectT" r="OXMLTextRectR" b="OXMLTextRect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endParaRPr sz="2400"/>
            </a:p>
          </p:txBody>
        </p:sp>
        <p:pic>
          <p:nvPicPr>
            <p:cNvPr id="100" name="Shape 343"/>
            <p:cNvPicPr/>
            <p:nvPr/>
          </p:nvPicPr>
          <p:blipFill>
            <a:blip r:embed="rId5"/>
            <a:stretch/>
          </p:blipFill>
          <p:spPr>
            <a:xfrm>
              <a:off x="446584" y="562961"/>
              <a:ext cx="46175" cy="49564"/>
            </a:xfrm>
            <a:prstGeom prst="rect">
              <a:avLst/>
            </a:prstGeom>
          </p:spPr>
        </p:pic>
        <p:pic>
          <p:nvPicPr>
            <p:cNvPr id="101" name="Shape 345"/>
            <p:cNvPicPr/>
            <p:nvPr/>
          </p:nvPicPr>
          <p:blipFill>
            <a:blip r:embed="rId6"/>
            <a:stretch/>
          </p:blipFill>
          <p:spPr>
            <a:xfrm>
              <a:off x="512528" y="562959"/>
              <a:ext cx="59437" cy="49572"/>
            </a:xfrm>
            <a:prstGeom prst="rect">
              <a:avLst/>
            </a:prstGeom>
          </p:spPr>
        </p:pic>
        <p:sp>
          <p:nvSpPr>
            <p:cNvPr id="102" name="Shape 346"/>
            <p:cNvSpPr/>
            <p:nvPr/>
          </p:nvSpPr>
          <p:spPr>
            <a:xfrm>
              <a:off x="591751" y="562961"/>
              <a:ext cx="46539" cy="4992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66675"/>
                <a:gd name="ODFBottom" fmla="val 77469"/>
                <a:gd name="ODFWidth" fmla="val 66675"/>
                <a:gd name="ODFHeight" fmla="val 77469"/>
              </a:gdLst>
              <a:ahLst/>
              <a:cxnLst/>
              <a:rect l="OXMLTextRectL" t="OXMLTextRectT" r="OXMLTextRectR" b="OXMLTextRect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endParaRPr sz="2400"/>
            </a:p>
          </p:txBody>
        </p:sp>
        <p:pic>
          <p:nvPicPr>
            <p:cNvPr id="103" name="Shape 348"/>
            <p:cNvPicPr/>
            <p:nvPr/>
          </p:nvPicPr>
          <p:blipFill>
            <a:blip r:embed="rId7"/>
            <a:stretch/>
          </p:blipFill>
          <p:spPr>
            <a:xfrm>
              <a:off x="0" y="634419"/>
              <a:ext cx="131611" cy="53247"/>
            </a:xfrm>
            <a:prstGeom prst="rect">
              <a:avLst/>
            </a:prstGeom>
          </p:spPr>
        </p:pic>
        <p:pic>
          <p:nvPicPr>
            <p:cNvPr id="104" name="Shape 350"/>
            <p:cNvPicPr/>
            <p:nvPr/>
          </p:nvPicPr>
          <p:blipFill>
            <a:blip r:embed="rId8"/>
            <a:stretch/>
          </p:blipFill>
          <p:spPr>
            <a:xfrm>
              <a:off x="147090" y="636252"/>
              <a:ext cx="114664" cy="56856"/>
            </a:xfrm>
            <a:prstGeom prst="rect">
              <a:avLst/>
            </a:prstGeom>
          </p:spPr>
        </p:pic>
        <p:pic>
          <p:nvPicPr>
            <p:cNvPr id="105" name="Shape 352"/>
            <p:cNvPicPr/>
            <p:nvPr/>
          </p:nvPicPr>
          <p:blipFill>
            <a:blip r:embed="rId9"/>
            <a:stretch/>
          </p:blipFill>
          <p:spPr>
            <a:xfrm>
              <a:off x="295090" y="635694"/>
              <a:ext cx="222864" cy="50693"/>
            </a:xfrm>
            <a:prstGeom prst="rect">
              <a:avLst/>
            </a:prstGeom>
          </p:spPr>
        </p:pic>
        <p:pic>
          <p:nvPicPr>
            <p:cNvPr id="106" name="Shape 354"/>
            <p:cNvPicPr/>
            <p:nvPr/>
          </p:nvPicPr>
          <p:blipFill>
            <a:blip r:embed="rId10"/>
            <a:stretch/>
          </p:blipFill>
          <p:spPr>
            <a:xfrm>
              <a:off x="531607" y="636254"/>
              <a:ext cx="46397" cy="49564"/>
            </a:xfrm>
            <a:prstGeom prst="rect">
              <a:avLst/>
            </a:prstGeom>
          </p:spPr>
        </p:pic>
        <p:pic>
          <p:nvPicPr>
            <p:cNvPr id="107" name="Shape 356"/>
            <p:cNvPicPr/>
            <p:nvPr/>
          </p:nvPicPr>
          <p:blipFill>
            <a:blip r:embed="rId11"/>
            <a:stretch/>
          </p:blipFill>
          <p:spPr>
            <a:xfrm>
              <a:off x="591751" y="636254"/>
              <a:ext cx="46397" cy="49564"/>
            </a:xfrm>
            <a:prstGeom prst="rect">
              <a:avLst/>
            </a:prstGeom>
          </p:spPr>
        </p:pic>
        <p:sp>
          <p:nvSpPr>
            <p:cNvPr id="108" name="Shape 357"/>
            <p:cNvSpPr/>
            <p:nvPr/>
          </p:nvSpPr>
          <p:spPr>
            <a:xfrm>
              <a:off x="596399" y="548957"/>
              <a:ext cx="38118" cy="531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4609"/>
                <a:gd name="ODFBottom" fmla="val 8255"/>
                <a:gd name="ODFWidth" fmla="val 54609"/>
                <a:gd name="ODFHeight" fmla="val 8255"/>
              </a:gdLst>
              <a:ahLst/>
              <a:cxnLst/>
              <a:rect l="OXMLTextRectL" t="OXMLTextRectT" r="OXMLTextRectR" b="OXMLTextRect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/>
            <a:lstStyle/>
            <a:p>
              <a:endParaRPr sz="2400"/>
            </a:p>
          </p:txBody>
        </p:sp>
        <p:pic>
          <p:nvPicPr>
            <p:cNvPr id="109" name="Shape 359"/>
            <p:cNvPicPr/>
            <p:nvPr/>
          </p:nvPicPr>
          <p:blipFill>
            <a:blip r:embed="rId12"/>
            <a:stretch/>
          </p:blipFill>
          <p:spPr>
            <a:xfrm>
              <a:off x="6351" y="0"/>
              <a:ext cx="625305" cy="495693"/>
            </a:xfrm>
            <a:prstGeom prst="rect">
              <a:avLst/>
            </a:prstGeom>
          </p:spPr>
        </p:pic>
      </p:grpSp>
      <p:sp>
        <p:nvSpPr>
          <p:cNvPr id="75" name="Стрелка вправо с вырезом 74"/>
          <p:cNvSpPr/>
          <p:nvPr/>
        </p:nvSpPr>
        <p:spPr>
          <a:xfrm>
            <a:off x="1070550" y="6624718"/>
            <a:ext cx="14894460" cy="726921"/>
          </a:xfrm>
          <a:prstGeom prst="notchedRightArrow">
            <a:avLst/>
          </a:prstGeom>
          <a:blipFill rotWithShape="0">
            <a:blip r:embed="rId13"/>
            <a:stretch>
              <a:fillRect/>
            </a:stretch>
          </a:blip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Нашивка 76"/>
          <p:cNvSpPr/>
          <p:nvPr/>
        </p:nvSpPr>
        <p:spPr>
          <a:xfrm>
            <a:off x="1150611" y="682269"/>
            <a:ext cx="14967973" cy="1911240"/>
          </a:xfrm>
          <a:prstGeom prst="chevr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9" name="Группа 78"/>
          <p:cNvGrpSpPr/>
          <p:nvPr/>
        </p:nvGrpSpPr>
        <p:grpSpPr>
          <a:xfrm>
            <a:off x="1566859" y="783549"/>
            <a:ext cx="4491776" cy="1577479"/>
            <a:chOff x="3506691" y="4455315"/>
            <a:chExt cx="3025431" cy="963351"/>
          </a:xfrm>
          <a:solidFill>
            <a:schemeClr val="bg1"/>
          </a:solidFill>
        </p:grpSpPr>
        <p:sp>
          <p:nvSpPr>
            <p:cNvPr id="110" name="Нашивка 109"/>
            <p:cNvSpPr/>
            <p:nvPr/>
          </p:nvSpPr>
          <p:spPr>
            <a:xfrm>
              <a:off x="3506691" y="4455315"/>
              <a:ext cx="3025431" cy="96335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0" tIns="88900" rIns="88900" bIns="88900" numCol="1" spcCol="1270" anchor="ctr" anchorCtr="0">
              <a:noAutofit/>
            </a:bodyPr>
            <a:lstStyle/>
            <a:p>
              <a:pPr algn="ctr" defTabSz="29632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667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850440" y="1003017"/>
            <a:ext cx="3924617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7" dirty="0"/>
              <a:t>Подача страхователем только  заявления и плана о ФОПМ </a:t>
            </a:r>
            <a:br>
              <a:rPr lang="ru-RU" sz="1667" dirty="0"/>
            </a:br>
            <a:r>
              <a:rPr lang="ru-RU" sz="1667" b="1" dirty="0"/>
              <a:t>   </a:t>
            </a:r>
            <a:r>
              <a:rPr lang="ru-RU" sz="1667" b="1" u="sng" dirty="0"/>
              <a:t>до 1 августа </a:t>
            </a:r>
            <a:r>
              <a:rPr lang="ru-RU" sz="1667" b="1" dirty="0"/>
              <a:t>текущего</a:t>
            </a:r>
            <a:br>
              <a:rPr lang="ru-RU" sz="1667" b="1" dirty="0"/>
            </a:br>
            <a:r>
              <a:rPr lang="ru-RU" sz="1667" b="1" dirty="0"/>
              <a:t> календарного года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5580665" y="844485"/>
            <a:ext cx="9945025" cy="1586808"/>
            <a:chOff x="3506691" y="4455315"/>
            <a:chExt cx="3025431" cy="963351"/>
          </a:xfrm>
          <a:solidFill>
            <a:schemeClr val="bg1"/>
          </a:solidFill>
        </p:grpSpPr>
        <p:sp>
          <p:nvSpPr>
            <p:cNvPr id="114" name="Нашивка 113"/>
            <p:cNvSpPr/>
            <p:nvPr/>
          </p:nvSpPr>
          <p:spPr>
            <a:xfrm>
              <a:off x="3506691" y="4455315"/>
              <a:ext cx="3025431" cy="96335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Нашивка 4"/>
            <p:cNvSpPr/>
            <p:nvPr/>
          </p:nvSpPr>
          <p:spPr>
            <a:xfrm>
              <a:off x="3988367" y="4455315"/>
              <a:ext cx="2062080" cy="9633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0" tIns="88900" rIns="88900" bIns="88900" numCol="1" spcCol="1270" anchor="ctr" anchorCtr="0">
              <a:noAutofit/>
            </a:bodyPr>
            <a:lstStyle/>
            <a:p>
              <a:pPr algn="ctr" defTabSz="29632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667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6425385" y="806892"/>
            <a:ext cx="9107313" cy="163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90">
              <a:buFont typeface="Wingdings" panose="05000000000000000000" pitchFamily="2" charset="2"/>
              <a:buChar char="ü"/>
            </a:pPr>
            <a:r>
              <a:rPr lang="ru-RU" sz="1667" b="1" dirty="0">
                <a:solidFill>
                  <a:srgbClr val="002060"/>
                </a:solidFill>
              </a:rPr>
              <a:t>Решение  о ФОПМ принимается  в течение 10 рабочих дней</a:t>
            </a:r>
            <a:r>
              <a:rPr lang="ru-RU" sz="1667" dirty="0">
                <a:solidFill>
                  <a:srgbClr val="002060"/>
                </a:solidFill>
              </a:rPr>
              <a:t>.</a:t>
            </a:r>
          </a:p>
          <a:p>
            <a:pPr indent="-380990">
              <a:buFont typeface="Wingdings" panose="05000000000000000000" pitchFamily="2" charset="2"/>
              <a:buChar char="ü"/>
            </a:pPr>
            <a:r>
              <a:rPr lang="ru-RU" sz="1667" dirty="0"/>
              <a:t>Осуществляется проверка страхователя на отсутствие задолженности по уплате страховых взносов (страхователю предоставляется возможность погасить задолженность и повторно обратиться).</a:t>
            </a:r>
          </a:p>
          <a:p>
            <a:pPr indent="-380990">
              <a:buFont typeface="Wingdings" panose="05000000000000000000" pitchFamily="2" charset="2"/>
              <a:buChar char="ü"/>
            </a:pPr>
            <a:r>
              <a:rPr lang="ru-RU" sz="1667" dirty="0"/>
              <a:t> В случае если предусмотренные бюджетом СФР средства на текущий год полностью распределены принимается решение об отказе в ФОПМ.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3211620" y="6850092"/>
            <a:ext cx="262385" cy="2761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2" name="Овал 121"/>
          <p:cNvSpPr/>
          <p:nvPr/>
        </p:nvSpPr>
        <p:spPr>
          <a:xfrm>
            <a:off x="8128001" y="6850092"/>
            <a:ext cx="262385" cy="2761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3" name="Овал 122"/>
          <p:cNvSpPr/>
          <p:nvPr/>
        </p:nvSpPr>
        <p:spPr>
          <a:xfrm>
            <a:off x="13017370" y="6850092"/>
            <a:ext cx="262385" cy="276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8183596" y="2822885"/>
            <a:ext cx="5429647" cy="1631601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667" u="sng" dirty="0">
                <a:solidFill>
                  <a:srgbClr val="002060"/>
                </a:solidFill>
              </a:rPr>
              <a:t>Страхователь вправе самостоятельно принимать решение о внесении изменений в план финансового обеспечения в пределах разрешенной суммы </a:t>
            </a:r>
            <a:r>
              <a:rPr lang="ru-RU" sz="1667" dirty="0">
                <a:solidFill>
                  <a:srgbClr val="002060"/>
                </a:solidFill>
              </a:rPr>
              <a:t>финансового обеспечения, при этом повторное направление заявления и плана в отделение СФР не требуется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7397120" y="6186106"/>
            <a:ext cx="1783987" cy="56118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4063330" y="8504786"/>
            <a:ext cx="2010735" cy="276999"/>
          </a:xfrm>
        </p:spPr>
        <p:txBody>
          <a:bodyPr/>
          <a:lstStyle/>
          <a:p>
            <a:fld id="{E09FB818-4D48-4F75-87E0-AAC52F63CD2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22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0385" y="14139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204220" y="480009"/>
            <a:ext cx="10705580" cy="15773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Документы, обосновывающие произведенные расходы на финансовое обеспечение предупредительных мер</a:t>
            </a:r>
            <a:endParaRPr lang="ru-RU" altLang="ru-RU" sz="3300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74062" y="2483307"/>
            <a:ext cx="12417481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5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финансирование периодических медицинских осмотров: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1) копия списка работников, прошедших периодических медосмотров;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2) копия договора с медицинской организацией на проведение периодических медицинских осмотров;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3) расчет стоимости услуг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по проведению периодических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медицинских осмотров.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  <a:buFontTx/>
              <a:buChar char="-"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2" descr="Диспансеризация и профилактический медицинский осмотр у взрослых – -  Республиканская больница им. В.А.Баранова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6062308"/>
            <a:ext cx="3733800" cy="24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9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53621" y="143696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204220" y="480009"/>
            <a:ext cx="10705580" cy="15773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Документы, обосновывающие произведенные расходы на финансовое обеспечение предупредительных мер</a:t>
            </a:r>
            <a:endParaRPr lang="ru-RU" altLang="ru-RU" sz="33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51200" y="2438400"/>
            <a:ext cx="1196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приобретение средств индивидуальной защиты: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36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1) перечень приобретаемых СИЗ с указанием профессий, стоимости, количества, ссылками на единые типовые нормы, сертификаты (декларации);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endParaRPr lang="ru-RU" altLang="ru-RU" sz="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2) копию заключения </a:t>
            </a:r>
            <a:r>
              <a:rPr lang="ru-RU" alt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Минпромторга</a:t>
            </a: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РФ о производстве СИЗ на территории Российской Федерации (выписку из реестра промышленных товаров ЕАЭС);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endParaRPr lang="ru-RU" altLang="ru-RU" sz="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3) копию декларации (сертификата) о происхождении товара для СИЗ, изготовленных на территории других государств - членов ЕАЭС.</a:t>
            </a:r>
          </a:p>
        </p:txBody>
      </p:sp>
    </p:spTree>
    <p:extLst>
      <p:ext uri="{BB962C8B-B14F-4D97-AF65-F5344CB8AC3E}">
        <p14:creationId xmlns:p14="http://schemas.microsoft.com/office/powerpoint/2010/main" val="50824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403600" y="141391"/>
            <a:ext cx="12573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200" b="1" spc="125" dirty="0">
                <a:latin typeface="Calibri-Light"/>
                <a:cs typeface="Calibri-Light"/>
              </a:rPr>
              <a:t>Изменения по обеспечению в обеспечении работников средствами индивидуальной защиты.</a:t>
            </a: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62346" y="-15240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47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49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50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53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57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58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59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28" name="object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014200" y="4724400"/>
            <a:ext cx="3748514" cy="34531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11840" y="2971800"/>
            <a:ext cx="12364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Приказ Минтруда России от 29.10.2021 № 767н «Об утверждении Единых типовых норм выдачи средств индивидуальной защиты и смывающих средств»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061" y="1362952"/>
            <a:ext cx="12147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Приказ Минтруда России от 29.10.2021 № 766н «Об утверждении Правил обеспечения работников средствами индивидуальной защиты и смывающими средствами»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17331" y="5105400"/>
            <a:ext cx="8128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Работодатель до конца 2024 года обязан разработать на основании Единых типовых норм и утвердить локальным нормативным актом Нормы бесплатной выдачи СИЗ и смывающих средств работникам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748481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63514" y="556971"/>
            <a:ext cx="6938539" cy="370751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" marR="172714">
              <a:lnSpc>
                <a:spcPct val="107300"/>
              </a:lnSpc>
              <a:spcBef>
                <a:spcPts val="127"/>
              </a:spcBef>
              <a:tabLst>
                <a:tab pos="325959" algn="l"/>
              </a:tabLst>
            </a:pPr>
            <a:r>
              <a:rPr sz="1733" spc="140" dirty="0" err="1">
                <a:latin typeface="Tahoma"/>
                <a:cs typeface="Tahoma"/>
              </a:rPr>
              <a:t>Потребность</a:t>
            </a:r>
            <a:r>
              <a:rPr sz="1733" spc="-47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в</a:t>
            </a:r>
            <a:r>
              <a:rPr sz="1733" spc="-93" dirty="0">
                <a:latin typeface="Tahoma"/>
                <a:cs typeface="Tahoma"/>
              </a:rPr>
              <a:t> </a:t>
            </a:r>
            <a:r>
              <a:rPr sz="1733" spc="207" dirty="0">
                <a:latin typeface="Tahoma"/>
                <a:cs typeface="Tahoma"/>
              </a:rPr>
              <a:t>СИЗ</a:t>
            </a:r>
            <a:r>
              <a:rPr sz="1733" spc="-60" dirty="0">
                <a:latin typeface="Tahoma"/>
                <a:cs typeface="Tahoma"/>
              </a:rPr>
              <a:t> </a:t>
            </a:r>
            <a:r>
              <a:rPr sz="1733" spc="100" dirty="0">
                <a:latin typeface="Tahoma"/>
                <a:cs typeface="Tahoma"/>
              </a:rPr>
              <a:t>устанавливается </a:t>
            </a:r>
            <a:r>
              <a:rPr sz="1733" spc="127" dirty="0">
                <a:latin typeface="Tahoma"/>
                <a:cs typeface="Tahoma"/>
              </a:rPr>
              <a:t>работодателем</a:t>
            </a:r>
            <a:r>
              <a:rPr sz="1733" spc="60" dirty="0">
                <a:latin typeface="Tahoma"/>
                <a:cs typeface="Tahoma"/>
              </a:rPr>
              <a:t> </a:t>
            </a:r>
            <a:r>
              <a:rPr sz="1733" b="1" spc="27" dirty="0">
                <a:latin typeface="Tahoma"/>
                <a:cs typeface="Tahoma"/>
              </a:rPr>
              <a:t>в</a:t>
            </a:r>
            <a:r>
              <a:rPr sz="1733" b="1" spc="93" dirty="0">
                <a:latin typeface="Tahoma"/>
                <a:cs typeface="Tahoma"/>
              </a:rPr>
              <a:t> </a:t>
            </a:r>
            <a:r>
              <a:rPr sz="1733" b="1" spc="27" dirty="0">
                <a:latin typeface="Tahoma"/>
                <a:cs typeface="Tahoma"/>
              </a:rPr>
              <a:t>зависимости</a:t>
            </a:r>
            <a:r>
              <a:rPr sz="1733" b="1" spc="173" dirty="0">
                <a:latin typeface="Tahoma"/>
                <a:cs typeface="Tahoma"/>
              </a:rPr>
              <a:t> </a:t>
            </a:r>
            <a:r>
              <a:rPr sz="1733" b="1" spc="27" dirty="0">
                <a:latin typeface="Tahoma"/>
                <a:cs typeface="Tahoma"/>
              </a:rPr>
              <a:t>от</a:t>
            </a:r>
            <a:r>
              <a:rPr sz="1733" b="1" spc="80" dirty="0">
                <a:latin typeface="Tahoma"/>
                <a:cs typeface="Tahoma"/>
              </a:rPr>
              <a:t> </a:t>
            </a:r>
            <a:r>
              <a:rPr sz="1733" b="1" spc="53" dirty="0">
                <a:latin typeface="Tahoma"/>
                <a:cs typeface="Tahoma"/>
              </a:rPr>
              <a:t>профессий </a:t>
            </a:r>
            <a:r>
              <a:rPr sz="1733" b="1" dirty="0">
                <a:latin typeface="Tahoma"/>
                <a:cs typeface="Tahoma"/>
              </a:rPr>
              <a:t>(должностей)</a:t>
            </a:r>
            <a:r>
              <a:rPr sz="1733" b="1" spc="87" dirty="0">
                <a:latin typeface="Tahoma"/>
                <a:cs typeface="Tahoma"/>
              </a:rPr>
              <a:t> </a:t>
            </a:r>
            <a:r>
              <a:rPr sz="1733" spc="140" dirty="0">
                <a:latin typeface="Tahoma"/>
                <a:cs typeface="Tahoma"/>
              </a:rPr>
              <a:t>работников</a:t>
            </a:r>
            <a:r>
              <a:rPr sz="1733" spc="7" dirty="0">
                <a:latin typeface="Tahoma"/>
                <a:cs typeface="Tahoma"/>
              </a:rPr>
              <a:t> </a:t>
            </a:r>
            <a:r>
              <a:rPr sz="1733" spc="152" dirty="0">
                <a:latin typeface="Tahoma"/>
                <a:cs typeface="Tahoma"/>
              </a:rPr>
              <a:t>организации</a:t>
            </a:r>
            <a:r>
              <a:rPr sz="1733" spc="47" dirty="0">
                <a:latin typeface="Tahoma"/>
                <a:cs typeface="Tahoma"/>
              </a:rPr>
              <a:t> </a:t>
            </a:r>
            <a:r>
              <a:rPr sz="1733" spc="167" dirty="0">
                <a:latin typeface="Tahoma"/>
                <a:cs typeface="Tahoma"/>
              </a:rPr>
              <a:t>с</a:t>
            </a:r>
            <a:r>
              <a:rPr sz="1733" spc="-7" dirty="0">
                <a:latin typeface="Tahoma"/>
                <a:cs typeface="Tahoma"/>
              </a:rPr>
              <a:t> </a:t>
            </a:r>
            <a:r>
              <a:rPr sz="1733" spc="113" dirty="0">
                <a:latin typeface="Tahoma"/>
                <a:cs typeface="Tahoma"/>
              </a:rPr>
              <a:t>учетом</a:t>
            </a:r>
            <a:endParaRPr sz="1733" dirty="0">
              <a:latin typeface="Tahoma"/>
              <a:cs typeface="Tahoma"/>
            </a:endParaRPr>
          </a:p>
          <a:p>
            <a:pPr marL="398770" marR="346278" lvl="1" indent="-382684">
              <a:lnSpc>
                <a:spcPct val="107100"/>
              </a:lnSpc>
              <a:spcBef>
                <a:spcPts val="1053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b="1" spc="13" dirty="0">
                <a:latin typeface="Tahoma"/>
                <a:cs typeface="Tahoma"/>
              </a:rPr>
              <a:t>перечня</a:t>
            </a:r>
            <a:r>
              <a:rPr sz="1733" b="1" spc="247" dirty="0">
                <a:latin typeface="Tahoma"/>
                <a:cs typeface="Tahoma"/>
              </a:rPr>
              <a:t> </a:t>
            </a:r>
            <a:r>
              <a:rPr sz="1733" b="1" spc="87" dirty="0">
                <a:latin typeface="Tahoma"/>
                <a:cs typeface="Tahoma"/>
              </a:rPr>
              <a:t>и</a:t>
            </a:r>
            <a:r>
              <a:rPr sz="1733" b="1" spc="213" dirty="0">
                <a:latin typeface="Tahoma"/>
                <a:cs typeface="Tahoma"/>
              </a:rPr>
              <a:t> </a:t>
            </a:r>
            <a:r>
              <a:rPr sz="1733" b="1" spc="13" dirty="0">
                <a:latin typeface="Tahoma"/>
                <a:cs typeface="Tahoma"/>
              </a:rPr>
              <a:t>уровня</a:t>
            </a:r>
            <a:r>
              <a:rPr sz="1733" b="1" spc="247" dirty="0">
                <a:latin typeface="Tahoma"/>
                <a:cs typeface="Tahoma"/>
              </a:rPr>
              <a:t> </a:t>
            </a:r>
            <a:r>
              <a:rPr sz="1733" b="1" spc="13" dirty="0">
                <a:latin typeface="Tahoma"/>
                <a:cs typeface="Tahoma"/>
              </a:rPr>
              <a:t>воздействия</a:t>
            </a:r>
            <a:r>
              <a:rPr sz="1733" b="1" spc="300" dirty="0">
                <a:latin typeface="Tahoma"/>
                <a:cs typeface="Tahoma"/>
              </a:rPr>
              <a:t> </a:t>
            </a:r>
            <a:r>
              <a:rPr sz="1733" spc="93" dirty="0">
                <a:latin typeface="Tahoma"/>
                <a:cs typeface="Tahoma"/>
              </a:rPr>
              <a:t>на </a:t>
            </a:r>
            <a:r>
              <a:rPr sz="1733" spc="140" dirty="0">
                <a:latin typeface="Tahoma"/>
                <a:cs typeface="Tahoma"/>
              </a:rPr>
              <a:t>работников</a:t>
            </a:r>
            <a:r>
              <a:rPr sz="1733" spc="20" dirty="0">
                <a:latin typeface="Tahoma"/>
                <a:cs typeface="Tahoma"/>
              </a:rPr>
              <a:t> </a:t>
            </a:r>
            <a:r>
              <a:rPr sz="1733" spc="147" dirty="0">
                <a:latin typeface="Tahoma"/>
                <a:cs typeface="Tahoma"/>
              </a:rPr>
              <a:t>вредных</a:t>
            </a:r>
            <a:r>
              <a:rPr sz="1733" spc="20" dirty="0">
                <a:latin typeface="Tahoma"/>
                <a:cs typeface="Tahoma"/>
              </a:rPr>
              <a:t> </a:t>
            </a:r>
            <a:r>
              <a:rPr sz="1733" spc="193" dirty="0">
                <a:latin typeface="Tahoma"/>
                <a:cs typeface="Tahoma"/>
              </a:rPr>
              <a:t>и</a:t>
            </a:r>
            <a:r>
              <a:rPr sz="1733" spc="7" dirty="0">
                <a:latin typeface="Tahoma"/>
                <a:cs typeface="Tahoma"/>
              </a:rPr>
              <a:t> </a:t>
            </a:r>
            <a:r>
              <a:rPr sz="1733" dirty="0">
                <a:latin typeface="Tahoma"/>
                <a:cs typeface="Tahoma"/>
              </a:rPr>
              <a:t>(или)</a:t>
            </a:r>
            <a:r>
              <a:rPr sz="1733" spc="40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опасных </a:t>
            </a:r>
            <a:r>
              <a:rPr sz="1733" spc="147" dirty="0">
                <a:latin typeface="Tahoma"/>
                <a:cs typeface="Tahoma"/>
              </a:rPr>
              <a:t>производственных</a:t>
            </a:r>
            <a:r>
              <a:rPr sz="1733" spc="47" dirty="0">
                <a:latin typeface="Tahoma"/>
                <a:cs typeface="Tahoma"/>
              </a:rPr>
              <a:t> </a:t>
            </a:r>
            <a:r>
              <a:rPr sz="1733" b="1" dirty="0">
                <a:latin typeface="Tahoma"/>
                <a:cs typeface="Tahoma"/>
              </a:rPr>
              <a:t>факторов</a:t>
            </a:r>
            <a:r>
              <a:rPr sz="1733" b="1" spc="100" dirty="0">
                <a:latin typeface="Tahoma"/>
                <a:cs typeface="Tahoma"/>
              </a:rPr>
              <a:t> </a:t>
            </a:r>
            <a:r>
              <a:rPr sz="1733" b="1" spc="87" dirty="0">
                <a:latin typeface="Tahoma"/>
                <a:cs typeface="Tahoma"/>
              </a:rPr>
              <a:t>и</a:t>
            </a:r>
            <a:r>
              <a:rPr sz="1733" b="1" spc="60" dirty="0">
                <a:latin typeface="Tahoma"/>
                <a:cs typeface="Tahoma"/>
              </a:rPr>
              <a:t> </a:t>
            </a:r>
            <a:r>
              <a:rPr sz="1733" b="1" spc="-13" dirty="0">
                <a:latin typeface="Tahoma"/>
                <a:cs typeface="Tahoma"/>
              </a:rPr>
              <a:t>опасностей</a:t>
            </a:r>
            <a:r>
              <a:rPr sz="1733" spc="-13" dirty="0">
                <a:latin typeface="Tahoma"/>
                <a:cs typeface="Tahoma"/>
              </a:rPr>
              <a:t>, </a:t>
            </a:r>
            <a:r>
              <a:rPr sz="1733" spc="127" dirty="0">
                <a:latin typeface="Tahoma"/>
                <a:cs typeface="Tahoma"/>
              </a:rPr>
              <a:t>установленных</a:t>
            </a:r>
            <a:r>
              <a:rPr sz="1733" spc="-53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на</a:t>
            </a:r>
            <a:r>
              <a:rPr sz="1733" spc="-87" dirty="0">
                <a:latin typeface="Tahoma"/>
                <a:cs typeface="Tahoma"/>
              </a:rPr>
              <a:t> </a:t>
            </a:r>
            <a:r>
              <a:rPr sz="1733" spc="140" dirty="0">
                <a:latin typeface="Tahoma"/>
                <a:cs typeface="Tahoma"/>
              </a:rPr>
              <a:t>рабочих</a:t>
            </a:r>
            <a:r>
              <a:rPr sz="1733" spc="-27" dirty="0">
                <a:latin typeface="Tahoma"/>
                <a:cs typeface="Tahoma"/>
              </a:rPr>
              <a:t> </a:t>
            </a:r>
            <a:r>
              <a:rPr sz="1733" spc="120" dirty="0">
                <a:latin typeface="Tahoma"/>
                <a:cs typeface="Tahoma"/>
              </a:rPr>
              <a:t>местах</a:t>
            </a:r>
            <a:r>
              <a:rPr sz="1733" spc="-67" dirty="0">
                <a:latin typeface="Tahoma"/>
                <a:cs typeface="Tahoma"/>
              </a:rPr>
              <a:t> </a:t>
            </a:r>
            <a:r>
              <a:rPr sz="1733" spc="133" dirty="0">
                <a:latin typeface="Tahoma"/>
                <a:cs typeface="Tahoma"/>
              </a:rPr>
              <a:t>по </a:t>
            </a:r>
            <a:r>
              <a:rPr sz="1733" spc="113" dirty="0">
                <a:latin typeface="Tahoma"/>
                <a:cs typeface="Tahoma"/>
              </a:rPr>
              <a:t>результатам</a:t>
            </a:r>
            <a:r>
              <a:rPr sz="1733" spc="-47" dirty="0">
                <a:latin typeface="Tahoma"/>
                <a:cs typeface="Tahoma"/>
              </a:rPr>
              <a:t> </a:t>
            </a:r>
            <a:r>
              <a:rPr sz="1733" b="1" spc="73" dirty="0">
                <a:latin typeface="Tahoma"/>
                <a:cs typeface="Tahoma"/>
              </a:rPr>
              <a:t>СОУТ</a:t>
            </a:r>
            <a:r>
              <a:rPr sz="1733" b="1" spc="13" dirty="0">
                <a:latin typeface="Tahoma"/>
                <a:cs typeface="Tahoma"/>
              </a:rPr>
              <a:t> </a:t>
            </a:r>
            <a:r>
              <a:rPr sz="1733" b="1" spc="87" dirty="0">
                <a:latin typeface="Tahoma"/>
                <a:cs typeface="Tahoma"/>
              </a:rPr>
              <a:t>и</a:t>
            </a:r>
            <a:r>
              <a:rPr sz="1733" b="1" spc="-7" dirty="0">
                <a:latin typeface="Tahoma"/>
                <a:cs typeface="Tahoma"/>
              </a:rPr>
              <a:t> </a:t>
            </a:r>
            <a:r>
              <a:rPr sz="1733" b="1" spc="60" dirty="0">
                <a:latin typeface="Tahoma"/>
                <a:cs typeface="Tahoma"/>
              </a:rPr>
              <a:t>ОПР</a:t>
            </a:r>
            <a:endParaRPr sz="1733" dirty="0">
              <a:latin typeface="Tahoma"/>
              <a:cs typeface="Tahoma"/>
            </a:endParaRPr>
          </a:p>
          <a:p>
            <a:pPr marL="398770" lvl="1" indent="-381837">
              <a:spcBef>
                <a:spcPts val="1200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spc="120" dirty="0">
                <a:latin typeface="Tahoma"/>
                <a:cs typeface="Tahoma"/>
              </a:rPr>
              <a:t>количества</a:t>
            </a:r>
            <a:r>
              <a:rPr sz="1733" spc="-53" dirty="0">
                <a:latin typeface="Tahoma"/>
                <a:cs typeface="Tahoma"/>
              </a:rPr>
              <a:t> </a:t>
            </a:r>
            <a:r>
              <a:rPr sz="1733" spc="140" dirty="0">
                <a:latin typeface="Tahoma"/>
                <a:cs typeface="Tahoma"/>
              </a:rPr>
              <a:t>работников</a:t>
            </a:r>
            <a:r>
              <a:rPr sz="1733" spc="-47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на</a:t>
            </a:r>
            <a:r>
              <a:rPr sz="1733" spc="-53" dirty="0">
                <a:latin typeface="Tahoma"/>
                <a:cs typeface="Tahoma"/>
              </a:rPr>
              <a:t> </a:t>
            </a:r>
            <a:r>
              <a:rPr sz="1733" spc="93" dirty="0">
                <a:latin typeface="Tahoma"/>
                <a:cs typeface="Tahoma"/>
              </a:rPr>
              <a:t>этих</a:t>
            </a:r>
            <a:r>
              <a:rPr sz="1733" spc="-47" dirty="0">
                <a:latin typeface="Tahoma"/>
                <a:cs typeface="Tahoma"/>
              </a:rPr>
              <a:t> </a:t>
            </a:r>
            <a:r>
              <a:rPr sz="1733" spc="140" dirty="0">
                <a:latin typeface="Tahoma"/>
                <a:cs typeface="Tahoma"/>
              </a:rPr>
              <a:t>рабочих</a:t>
            </a:r>
            <a:r>
              <a:rPr sz="1733" spc="-40" dirty="0">
                <a:latin typeface="Tahoma"/>
                <a:cs typeface="Tahoma"/>
              </a:rPr>
              <a:t> </a:t>
            </a:r>
            <a:r>
              <a:rPr sz="1733" spc="100" dirty="0">
                <a:latin typeface="Tahoma"/>
                <a:cs typeface="Tahoma"/>
              </a:rPr>
              <a:t>местах</a:t>
            </a:r>
            <a:endParaRPr sz="1733" dirty="0">
              <a:latin typeface="Tahoma"/>
              <a:cs typeface="Tahoma"/>
            </a:endParaRPr>
          </a:p>
          <a:p>
            <a:pPr marL="398770" lvl="1" indent="-381837">
              <a:spcBef>
                <a:spcPts val="1213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spc="167" dirty="0">
                <a:latin typeface="Tahoma"/>
                <a:cs typeface="Tahoma"/>
              </a:rPr>
              <a:t>с</a:t>
            </a:r>
            <a:r>
              <a:rPr sz="1733" spc="7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учетом</a:t>
            </a:r>
            <a:r>
              <a:rPr sz="1733" spc="-13" dirty="0">
                <a:latin typeface="Tahoma"/>
                <a:cs typeface="Tahoma"/>
              </a:rPr>
              <a:t> </a:t>
            </a:r>
            <a:r>
              <a:rPr sz="1733" b="1" spc="27" dirty="0">
                <a:latin typeface="Tahoma"/>
                <a:cs typeface="Tahoma"/>
              </a:rPr>
              <a:t>организации</a:t>
            </a:r>
            <a:r>
              <a:rPr sz="1733" b="1" spc="87" dirty="0">
                <a:latin typeface="Tahoma"/>
                <a:cs typeface="Tahoma"/>
              </a:rPr>
              <a:t> </a:t>
            </a:r>
            <a:r>
              <a:rPr sz="1733" b="1" spc="73" dirty="0">
                <a:latin typeface="Tahoma"/>
                <a:cs typeface="Tahoma"/>
              </a:rPr>
              <a:t>мероприятий</a:t>
            </a:r>
            <a:r>
              <a:rPr sz="1733" b="1" spc="87" dirty="0">
                <a:latin typeface="Tahoma"/>
                <a:cs typeface="Tahoma"/>
              </a:rPr>
              <a:t> </a:t>
            </a:r>
            <a:r>
              <a:rPr sz="1733" b="1" spc="27" dirty="0">
                <a:latin typeface="Tahoma"/>
                <a:cs typeface="Tahoma"/>
              </a:rPr>
              <a:t>по</a:t>
            </a:r>
            <a:r>
              <a:rPr sz="1733" b="1" spc="67" dirty="0">
                <a:latin typeface="Tahoma"/>
                <a:cs typeface="Tahoma"/>
              </a:rPr>
              <a:t> </a:t>
            </a:r>
            <a:r>
              <a:rPr sz="1733" b="1" spc="-13" dirty="0">
                <a:latin typeface="Tahoma"/>
                <a:cs typeface="Tahoma"/>
              </a:rPr>
              <a:t>уходу</a:t>
            </a:r>
            <a:endParaRPr sz="1733" dirty="0">
              <a:latin typeface="Tahoma"/>
              <a:cs typeface="Tahoma"/>
            </a:endParaRPr>
          </a:p>
          <a:p>
            <a:pPr marL="398770" marR="57572" lvl="1" indent="-382684">
              <a:lnSpc>
                <a:spcPct val="106900"/>
              </a:lnSpc>
              <a:spcBef>
                <a:spcPts val="1073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spc="147" dirty="0">
                <a:latin typeface="Tahoma"/>
                <a:cs typeface="Tahoma"/>
              </a:rPr>
              <a:t>иных</a:t>
            </a:r>
            <a:r>
              <a:rPr sz="1733" spc="-33" dirty="0">
                <a:latin typeface="Tahoma"/>
                <a:cs typeface="Tahoma"/>
              </a:rPr>
              <a:t> </a:t>
            </a:r>
            <a:r>
              <a:rPr sz="1733" spc="80" dirty="0">
                <a:latin typeface="Tahoma"/>
                <a:cs typeface="Tahoma"/>
              </a:rPr>
              <a:t>факторов,</a:t>
            </a:r>
            <a:r>
              <a:rPr sz="1733" spc="-93" dirty="0">
                <a:latin typeface="Tahoma"/>
                <a:cs typeface="Tahoma"/>
              </a:rPr>
              <a:t> </a:t>
            </a:r>
            <a:r>
              <a:rPr sz="1733" spc="152" dirty="0">
                <a:latin typeface="Tahoma"/>
                <a:cs typeface="Tahoma"/>
              </a:rPr>
              <a:t>определяемых</a:t>
            </a:r>
            <a:r>
              <a:rPr sz="1733" spc="-33" dirty="0">
                <a:latin typeface="Tahoma"/>
                <a:cs typeface="Tahoma"/>
              </a:rPr>
              <a:t> </a:t>
            </a:r>
            <a:r>
              <a:rPr sz="1733" spc="93" dirty="0">
                <a:latin typeface="Tahoma"/>
                <a:cs typeface="Tahoma"/>
              </a:rPr>
              <a:t>работодателем, </a:t>
            </a:r>
            <a:r>
              <a:rPr sz="1733" spc="147" dirty="0">
                <a:latin typeface="Tahoma"/>
                <a:cs typeface="Tahoma"/>
              </a:rPr>
              <a:t>влияющих</a:t>
            </a:r>
            <a:r>
              <a:rPr sz="1733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на</a:t>
            </a:r>
            <a:r>
              <a:rPr sz="1733" spc="-60" dirty="0">
                <a:latin typeface="Tahoma"/>
                <a:cs typeface="Tahoma"/>
              </a:rPr>
              <a:t> </a:t>
            </a:r>
            <a:r>
              <a:rPr sz="1733" spc="147" dirty="0">
                <a:latin typeface="Tahoma"/>
                <a:cs typeface="Tahoma"/>
              </a:rPr>
              <a:t>уровень</a:t>
            </a:r>
            <a:r>
              <a:rPr sz="1733" spc="-73" dirty="0">
                <a:latin typeface="Tahoma"/>
                <a:cs typeface="Tahoma"/>
              </a:rPr>
              <a:t> </a:t>
            </a:r>
            <a:r>
              <a:rPr sz="1733" spc="140" dirty="0">
                <a:latin typeface="Tahoma"/>
                <a:cs typeface="Tahoma"/>
              </a:rPr>
              <a:t>потребности</a:t>
            </a:r>
            <a:r>
              <a:rPr sz="1733" spc="-67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в</a:t>
            </a:r>
            <a:r>
              <a:rPr sz="1733" spc="-67" dirty="0">
                <a:latin typeface="Tahoma"/>
                <a:cs typeface="Tahoma"/>
              </a:rPr>
              <a:t> </a:t>
            </a:r>
            <a:r>
              <a:rPr sz="1733" spc="87" dirty="0">
                <a:latin typeface="Tahoma"/>
                <a:cs typeface="Tahoma"/>
              </a:rPr>
              <a:t>СИЗ.</a:t>
            </a:r>
            <a:endParaRPr sz="1733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61400" y="4716129"/>
            <a:ext cx="5828453" cy="352049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382684">
              <a:lnSpc>
                <a:spcPct val="106900"/>
              </a:lnSpc>
              <a:spcBef>
                <a:spcPts val="133"/>
              </a:spcBef>
              <a:tabLst>
                <a:tab pos="346278" algn="l"/>
              </a:tabLst>
            </a:pPr>
            <a:r>
              <a:rPr sz="1733" spc="207" dirty="0">
                <a:latin typeface="Tahoma"/>
                <a:cs typeface="Tahoma"/>
              </a:rPr>
              <a:t>Нормы</a:t>
            </a:r>
            <a:r>
              <a:rPr sz="1733" spc="-47" dirty="0">
                <a:latin typeface="Tahoma"/>
                <a:cs typeface="Tahoma"/>
              </a:rPr>
              <a:t> </a:t>
            </a:r>
            <a:r>
              <a:rPr sz="1733" spc="120" dirty="0">
                <a:latin typeface="Tahoma"/>
                <a:cs typeface="Tahoma"/>
              </a:rPr>
              <a:t>разрабатываются</a:t>
            </a:r>
            <a:r>
              <a:rPr sz="1733" spc="27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работодателем</a:t>
            </a:r>
            <a:r>
              <a:rPr sz="1733" dirty="0">
                <a:latin typeface="Tahoma"/>
                <a:cs typeface="Tahoma"/>
              </a:rPr>
              <a:t> </a:t>
            </a:r>
            <a:r>
              <a:rPr sz="1733" b="1" spc="-33" dirty="0">
                <a:latin typeface="Tahoma"/>
                <a:cs typeface="Tahoma"/>
              </a:rPr>
              <a:t>на </a:t>
            </a:r>
            <a:r>
              <a:rPr sz="1733" b="1" dirty="0">
                <a:latin typeface="Tahoma"/>
                <a:cs typeface="Tahoma"/>
              </a:rPr>
              <a:t>основе</a:t>
            </a:r>
            <a:r>
              <a:rPr sz="1733" b="1" spc="133" dirty="0">
                <a:latin typeface="Tahoma"/>
                <a:cs typeface="Tahoma"/>
              </a:rPr>
              <a:t> </a:t>
            </a:r>
            <a:r>
              <a:rPr sz="1733" b="1" dirty="0">
                <a:latin typeface="Tahoma"/>
                <a:cs typeface="Tahoma"/>
              </a:rPr>
              <a:t>ЕТН</a:t>
            </a:r>
            <a:r>
              <a:rPr sz="1733" dirty="0">
                <a:latin typeface="Tahoma"/>
                <a:cs typeface="Tahoma"/>
              </a:rPr>
              <a:t>,</a:t>
            </a:r>
            <a:r>
              <a:rPr sz="1733" spc="40" dirty="0">
                <a:latin typeface="Tahoma"/>
                <a:cs typeface="Tahoma"/>
              </a:rPr>
              <a:t> </a:t>
            </a:r>
            <a:r>
              <a:rPr sz="1733" spc="167" dirty="0">
                <a:latin typeface="Tahoma"/>
                <a:cs typeface="Tahoma"/>
              </a:rPr>
              <a:t>с</a:t>
            </a:r>
            <a:r>
              <a:rPr sz="1733" spc="67" dirty="0">
                <a:latin typeface="Tahoma"/>
                <a:cs typeface="Tahoma"/>
              </a:rPr>
              <a:t> </a:t>
            </a:r>
            <a:r>
              <a:rPr sz="1733" spc="113" dirty="0">
                <a:latin typeface="Tahoma"/>
                <a:cs typeface="Tahoma"/>
              </a:rPr>
              <a:t>учетом</a:t>
            </a:r>
            <a:endParaRPr sz="1733" dirty="0">
              <a:latin typeface="Tahoma"/>
              <a:cs typeface="Tahoma"/>
            </a:endParaRPr>
          </a:p>
          <a:p>
            <a:pPr marL="398770" lvl="1" indent="-381837">
              <a:spcBef>
                <a:spcPts val="1220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spc="107" dirty="0">
                <a:latin typeface="Tahoma"/>
                <a:cs typeface="Tahoma"/>
              </a:rPr>
              <a:t>результатов</a:t>
            </a:r>
            <a:r>
              <a:rPr sz="1733" spc="-47" dirty="0">
                <a:latin typeface="Tahoma"/>
                <a:cs typeface="Tahoma"/>
              </a:rPr>
              <a:t> </a:t>
            </a:r>
            <a:r>
              <a:rPr sz="1733" spc="140" dirty="0">
                <a:latin typeface="Tahoma"/>
                <a:cs typeface="Tahoma"/>
              </a:rPr>
              <a:t>СОУТ</a:t>
            </a:r>
            <a:r>
              <a:rPr sz="1733" spc="-60" dirty="0">
                <a:latin typeface="Tahoma"/>
                <a:cs typeface="Tahoma"/>
              </a:rPr>
              <a:t> </a:t>
            </a:r>
            <a:r>
              <a:rPr sz="1733" spc="193" dirty="0">
                <a:latin typeface="Tahoma"/>
                <a:cs typeface="Tahoma"/>
              </a:rPr>
              <a:t>и</a:t>
            </a:r>
            <a:r>
              <a:rPr sz="1733" spc="-73" dirty="0">
                <a:latin typeface="Tahoma"/>
                <a:cs typeface="Tahoma"/>
              </a:rPr>
              <a:t> </a:t>
            </a:r>
            <a:r>
              <a:rPr sz="1733" spc="220" dirty="0">
                <a:latin typeface="Tahoma"/>
                <a:cs typeface="Tahoma"/>
              </a:rPr>
              <a:t>ОПР</a:t>
            </a:r>
            <a:endParaRPr sz="1733" dirty="0">
              <a:latin typeface="Tahoma"/>
              <a:cs typeface="Tahoma"/>
            </a:endParaRPr>
          </a:p>
          <a:p>
            <a:pPr marL="398770" lvl="1" indent="-381837">
              <a:spcBef>
                <a:spcPts val="1213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spc="180" dirty="0">
                <a:latin typeface="Tahoma"/>
                <a:cs typeface="Tahoma"/>
              </a:rPr>
              <a:t>мнения</a:t>
            </a:r>
            <a:r>
              <a:rPr sz="1733" spc="-53" dirty="0">
                <a:latin typeface="Tahoma"/>
                <a:cs typeface="Tahoma"/>
              </a:rPr>
              <a:t> </a:t>
            </a:r>
            <a:r>
              <a:rPr sz="1733" spc="147" dirty="0">
                <a:latin typeface="Tahoma"/>
                <a:cs typeface="Tahoma"/>
              </a:rPr>
              <a:t>профсоюза</a:t>
            </a:r>
            <a:r>
              <a:rPr sz="1733" spc="-40" dirty="0">
                <a:latin typeface="Tahoma"/>
                <a:cs typeface="Tahoma"/>
              </a:rPr>
              <a:t> </a:t>
            </a:r>
            <a:r>
              <a:rPr sz="1733" spc="127" dirty="0">
                <a:latin typeface="Tahoma"/>
                <a:cs typeface="Tahoma"/>
              </a:rPr>
              <a:t>(при</a:t>
            </a:r>
            <a:r>
              <a:rPr sz="1733" spc="-80" dirty="0">
                <a:latin typeface="Tahoma"/>
                <a:cs typeface="Tahoma"/>
              </a:rPr>
              <a:t> </a:t>
            </a:r>
            <a:r>
              <a:rPr sz="1733" spc="73" dirty="0">
                <a:latin typeface="Tahoma"/>
                <a:cs typeface="Tahoma"/>
              </a:rPr>
              <a:t>наличии),</a:t>
            </a:r>
            <a:endParaRPr sz="1733" dirty="0">
              <a:latin typeface="Tahoma"/>
              <a:cs typeface="Tahoma"/>
            </a:endParaRPr>
          </a:p>
          <a:p>
            <a:pPr marL="398770" lvl="1" indent="-381837">
              <a:spcBef>
                <a:spcPts val="1220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spc="147" dirty="0">
                <a:latin typeface="Tahoma"/>
                <a:cs typeface="Tahoma"/>
              </a:rPr>
              <a:t>требований</a:t>
            </a:r>
            <a:r>
              <a:rPr sz="1733" spc="93" dirty="0">
                <a:latin typeface="Tahoma"/>
                <a:cs typeface="Tahoma"/>
              </a:rPr>
              <a:t> </a:t>
            </a:r>
            <a:r>
              <a:rPr sz="1733" b="1" dirty="0">
                <a:latin typeface="Tahoma"/>
                <a:cs typeface="Tahoma"/>
              </a:rPr>
              <a:t>правил</a:t>
            </a:r>
            <a:r>
              <a:rPr sz="1733" b="1" spc="187" dirty="0">
                <a:latin typeface="Tahoma"/>
                <a:cs typeface="Tahoma"/>
              </a:rPr>
              <a:t> </a:t>
            </a:r>
            <a:r>
              <a:rPr sz="1733" b="1" dirty="0">
                <a:latin typeface="Tahoma"/>
                <a:cs typeface="Tahoma"/>
              </a:rPr>
              <a:t>по</a:t>
            </a:r>
            <a:r>
              <a:rPr sz="1733" b="1" spc="140" dirty="0">
                <a:latin typeface="Tahoma"/>
                <a:cs typeface="Tahoma"/>
              </a:rPr>
              <a:t> </a:t>
            </a:r>
            <a:r>
              <a:rPr sz="1733" b="1" dirty="0">
                <a:latin typeface="Tahoma"/>
                <a:cs typeface="Tahoma"/>
              </a:rPr>
              <a:t>охране</a:t>
            </a:r>
            <a:r>
              <a:rPr sz="1733" b="1" spc="173" dirty="0">
                <a:latin typeface="Tahoma"/>
                <a:cs typeface="Tahoma"/>
              </a:rPr>
              <a:t> </a:t>
            </a:r>
            <a:r>
              <a:rPr sz="1733" b="1" spc="-13" dirty="0">
                <a:latin typeface="Tahoma"/>
                <a:cs typeface="Tahoma"/>
              </a:rPr>
              <a:t>труда</a:t>
            </a:r>
            <a:r>
              <a:rPr sz="1733" spc="-13" dirty="0">
                <a:latin typeface="Tahoma"/>
                <a:cs typeface="Tahoma"/>
              </a:rPr>
              <a:t>,</a:t>
            </a:r>
            <a:endParaRPr sz="1733" dirty="0">
              <a:latin typeface="Tahoma"/>
              <a:cs typeface="Tahoma"/>
            </a:endParaRPr>
          </a:p>
          <a:p>
            <a:pPr marL="398770" marR="568098" lvl="1" indent="-382684">
              <a:lnSpc>
                <a:spcPct val="107700"/>
              </a:lnSpc>
              <a:spcBef>
                <a:spcPts val="1040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b="1" spc="27" dirty="0">
                <a:latin typeface="Tahoma"/>
                <a:cs typeface="Tahoma"/>
              </a:rPr>
              <a:t>паспортов</a:t>
            </a:r>
            <a:r>
              <a:rPr sz="1733" b="1" spc="173" dirty="0">
                <a:latin typeface="Tahoma"/>
                <a:cs typeface="Tahoma"/>
              </a:rPr>
              <a:t> </a:t>
            </a:r>
            <a:r>
              <a:rPr sz="1733" b="1" spc="27" dirty="0">
                <a:latin typeface="Tahoma"/>
                <a:cs typeface="Tahoma"/>
              </a:rPr>
              <a:t>безопасности</a:t>
            </a:r>
            <a:r>
              <a:rPr sz="1733" b="1" spc="240" dirty="0">
                <a:latin typeface="Tahoma"/>
                <a:cs typeface="Tahoma"/>
              </a:rPr>
              <a:t> </a:t>
            </a:r>
            <a:r>
              <a:rPr sz="1733" spc="200" dirty="0">
                <a:latin typeface="Tahoma"/>
                <a:cs typeface="Tahoma"/>
              </a:rPr>
              <a:t>при</a:t>
            </a:r>
            <a:r>
              <a:rPr sz="1733" spc="73" dirty="0">
                <a:latin typeface="Tahoma"/>
                <a:cs typeface="Tahoma"/>
              </a:rPr>
              <a:t> </a:t>
            </a:r>
            <a:r>
              <a:rPr sz="1733" spc="133" dirty="0">
                <a:latin typeface="Tahoma"/>
                <a:cs typeface="Tahoma"/>
              </a:rPr>
              <a:t>работе</a:t>
            </a:r>
            <a:r>
              <a:rPr sz="1733" spc="93" dirty="0">
                <a:latin typeface="Tahoma"/>
                <a:cs typeface="Tahoma"/>
              </a:rPr>
              <a:t> </a:t>
            </a:r>
            <a:r>
              <a:rPr sz="1733" spc="100" dirty="0">
                <a:latin typeface="Tahoma"/>
                <a:cs typeface="Tahoma"/>
              </a:rPr>
              <a:t>с </a:t>
            </a:r>
            <a:r>
              <a:rPr sz="1733" spc="152" dirty="0">
                <a:latin typeface="Tahoma"/>
                <a:cs typeface="Tahoma"/>
              </a:rPr>
              <a:t>конкретными</a:t>
            </a:r>
            <a:r>
              <a:rPr sz="1733" spc="-60" dirty="0">
                <a:latin typeface="Tahoma"/>
                <a:cs typeface="Tahoma"/>
              </a:rPr>
              <a:t> </a:t>
            </a:r>
            <a:r>
              <a:rPr sz="1733" b="1" spc="67" dirty="0">
                <a:latin typeface="Tahoma"/>
                <a:cs typeface="Tahoma"/>
              </a:rPr>
              <a:t>химическими</a:t>
            </a:r>
            <a:r>
              <a:rPr sz="1733" b="1" spc="107" dirty="0">
                <a:latin typeface="Tahoma"/>
                <a:cs typeface="Tahoma"/>
              </a:rPr>
              <a:t> </a:t>
            </a:r>
            <a:r>
              <a:rPr sz="1733" b="1" spc="-13" dirty="0">
                <a:latin typeface="Tahoma"/>
                <a:cs typeface="Tahoma"/>
              </a:rPr>
              <a:t>веществами</a:t>
            </a:r>
            <a:endParaRPr sz="1733" dirty="0">
              <a:latin typeface="Tahoma"/>
              <a:cs typeface="Tahoma"/>
            </a:endParaRPr>
          </a:p>
          <a:p>
            <a:pPr marL="398770" lvl="1" indent="-381837">
              <a:spcBef>
                <a:spcPts val="1200"/>
              </a:spcBef>
              <a:buFont typeface="Wingdings"/>
              <a:buChar char=""/>
              <a:tabLst>
                <a:tab pos="398770" algn="l"/>
              </a:tabLst>
            </a:pPr>
            <a:r>
              <a:rPr sz="1733" b="1" spc="147" dirty="0">
                <a:latin typeface="Tahoma"/>
                <a:cs typeface="Tahoma"/>
              </a:rPr>
              <a:t>иных</a:t>
            </a:r>
            <a:r>
              <a:rPr sz="1733" b="1" spc="-27" dirty="0">
                <a:latin typeface="Tahoma"/>
                <a:cs typeface="Tahoma"/>
              </a:rPr>
              <a:t> </a:t>
            </a:r>
            <a:r>
              <a:rPr sz="1733" b="1" spc="107" dirty="0">
                <a:latin typeface="Tahoma"/>
                <a:cs typeface="Tahoma"/>
              </a:rPr>
              <a:t>документов</a:t>
            </a:r>
            <a:r>
              <a:rPr sz="1733" spc="107" dirty="0">
                <a:latin typeface="Tahoma"/>
                <a:cs typeface="Tahoma"/>
              </a:rPr>
              <a:t>,</a:t>
            </a:r>
            <a:r>
              <a:rPr sz="1733" spc="-53" dirty="0">
                <a:latin typeface="Tahoma"/>
                <a:cs typeface="Tahoma"/>
              </a:rPr>
              <a:t> </a:t>
            </a:r>
            <a:r>
              <a:rPr sz="1733" spc="152" dirty="0">
                <a:latin typeface="Tahoma"/>
                <a:cs typeface="Tahoma"/>
              </a:rPr>
              <a:t>содержащих</a:t>
            </a:r>
            <a:r>
              <a:rPr sz="1733" spc="13" dirty="0">
                <a:latin typeface="Tahoma"/>
                <a:cs typeface="Tahoma"/>
              </a:rPr>
              <a:t> </a:t>
            </a:r>
            <a:r>
              <a:rPr sz="1733" spc="167" dirty="0">
                <a:latin typeface="Tahoma"/>
                <a:cs typeface="Tahoma"/>
              </a:rPr>
              <a:t>информацию</a:t>
            </a:r>
            <a:r>
              <a:rPr sz="1733" spc="7" dirty="0">
                <a:latin typeface="Tahoma"/>
                <a:cs typeface="Tahoma"/>
              </a:rPr>
              <a:t> </a:t>
            </a:r>
            <a:r>
              <a:rPr sz="1733" spc="87" dirty="0">
                <a:latin typeface="Tahoma"/>
                <a:cs typeface="Tahoma"/>
              </a:rPr>
              <a:t>о</a:t>
            </a:r>
            <a:endParaRPr sz="1733" dirty="0">
              <a:latin typeface="Tahoma"/>
              <a:cs typeface="Tahoma"/>
            </a:endParaRPr>
          </a:p>
          <a:p>
            <a:pPr marL="398770">
              <a:spcBef>
                <a:spcPts val="147"/>
              </a:spcBef>
            </a:pPr>
            <a:r>
              <a:rPr sz="1733" spc="152" dirty="0">
                <a:latin typeface="Tahoma"/>
                <a:cs typeface="Tahoma"/>
              </a:rPr>
              <a:t>необходимости</a:t>
            </a:r>
            <a:r>
              <a:rPr sz="1733" spc="-13" dirty="0">
                <a:latin typeface="Tahoma"/>
                <a:cs typeface="Tahoma"/>
              </a:rPr>
              <a:t> </a:t>
            </a:r>
            <a:r>
              <a:rPr sz="1733" spc="180" dirty="0">
                <a:latin typeface="Tahoma"/>
                <a:cs typeface="Tahoma"/>
              </a:rPr>
              <a:t>применения</a:t>
            </a:r>
            <a:r>
              <a:rPr sz="1733" spc="-53" dirty="0">
                <a:latin typeface="Tahoma"/>
                <a:cs typeface="Tahoma"/>
              </a:rPr>
              <a:t> </a:t>
            </a:r>
            <a:r>
              <a:rPr sz="1733" spc="173" dirty="0">
                <a:latin typeface="Tahoma"/>
                <a:cs typeface="Tahoma"/>
              </a:rPr>
              <a:t>СИЗ</a:t>
            </a:r>
            <a:endParaRPr sz="1733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22600" y="381000"/>
            <a:ext cx="5410200" cy="8406132"/>
            <a:chOff x="3183635" y="0"/>
            <a:chExt cx="4093845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3635" y="0"/>
              <a:ext cx="4092702" cy="37696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4967" y="414527"/>
              <a:ext cx="2615184" cy="2628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8019" y="3087623"/>
              <a:ext cx="4069206" cy="37703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4967" y="3814571"/>
              <a:ext cx="2638043" cy="2638043"/>
            </a:xfrm>
            <a:prstGeom prst="rect">
              <a:avLst/>
            </a:prstGeom>
          </p:spPr>
        </p:pic>
      </p:grpSp>
      <p:sp>
        <p:nvSpPr>
          <p:cNvPr id="12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62346" y="-15240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grpSp>
        <p:nvGrpSpPr>
          <p:cNvPr id="14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9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23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24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5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081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3403600" y="141391"/>
            <a:ext cx="12573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200" b="1" spc="125" dirty="0">
                <a:latin typeface="Calibri-Light"/>
                <a:cs typeface="Calibri-Light"/>
              </a:rPr>
              <a:t>Изменения по обеспечению в обеспечении работников средствами индивидуальной защиты.</a:t>
            </a:r>
          </a:p>
        </p:txBody>
      </p:sp>
      <p:sp>
        <p:nvSpPr>
          <p:cNvPr id="46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62346" y="-15240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47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49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50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53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57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58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59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60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403600" y="5562600"/>
            <a:ext cx="12364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 в соответствии с Правилами финансового обеспечения предупредительных мер: «… в соответствии с типовыми нормами бесплатной выдачи специальной одежды, специальной обуви и других средств индивидуальной защиты на основании результатов проведения специальной оценки условий труда».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2118" y="1865323"/>
            <a:ext cx="121477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Нормы должны обеспечивать равноценную (в том числе, в случае замены СИЗ) или </a:t>
            </a:r>
            <a:r>
              <a:rPr lang="ru-RU" sz="3200" b="1" dirty="0">
                <a:solidFill>
                  <a:srgbClr val="002060"/>
                </a:solidFill>
              </a:rPr>
              <a:t>превосходящую</a:t>
            </a:r>
            <a:r>
              <a:rPr lang="ru-RU" sz="2800" dirty="0">
                <a:solidFill>
                  <a:srgbClr val="002060"/>
                </a:solidFill>
              </a:rPr>
              <a:t> (за счет расширения номенклатуры или увеличения количества выдаваемых СИЗ, либо за счет выдачи СИЗ, обеспечивающих более широкий спектр защитных свойств) по сравнению с ЕТН, защиту работников от имеющихся на рабочих местах вредных и (или) опасных производственных факторов и опасностей, выявленных при проведении СОУТ и ОПР.</a:t>
            </a:r>
          </a:p>
        </p:txBody>
      </p:sp>
    </p:spTree>
    <p:extLst>
      <p:ext uri="{BB962C8B-B14F-4D97-AF65-F5344CB8AC3E}">
        <p14:creationId xmlns:p14="http://schemas.microsoft.com/office/powerpoint/2010/main" val="3014810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03200" y="179982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204220" y="480009"/>
            <a:ext cx="10705580" cy="15773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Документы, обосновывающие произведенные расходы на финансовое обеспечение предупредительных мер</a:t>
            </a:r>
            <a:endParaRPr lang="ru-RU" altLang="ru-RU" sz="33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47596" y="2438400"/>
            <a:ext cx="11963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 санаторно-курортное лечение: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28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1) заключительный акт врачебной комиссии по итогам обязательных периодических медицинских осмотров;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2) список работников, направленных на СКЛ, с указанием рекомендаций, содержащихся в заключительном акте;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3) копию договора с организацией, осуществляющей СКЛ, 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4) калькуляцию стоимости путевки;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5) справка на получение путевки на 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СКЛ (форма 070/у) для СКЛ 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предпенсионеров</a:t>
            </a: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пенсионеров.</a:t>
            </a:r>
          </a:p>
        </p:txBody>
      </p:sp>
      <p:pic>
        <p:nvPicPr>
          <p:cNvPr id="42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6246618"/>
            <a:ext cx="3496940" cy="235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04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73469" y="143696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204220" y="480009"/>
            <a:ext cx="10705580" cy="15773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Документы, обосновывающие произведенные расходы на финансовое обеспечение предупредительных мер</a:t>
            </a:r>
            <a:endParaRPr lang="ru-RU" altLang="ru-RU" sz="33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43061" y="2362200"/>
            <a:ext cx="1180013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4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специальную оценку условий труда:</a:t>
            </a:r>
          </a:p>
          <a:p>
            <a:pPr indent="45720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endParaRPr lang="ru-RU" alt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ru-RU" altLang="ru-RU" sz="35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Копия договора с организацией, проводящей специальную оценку условий труда, с указанием </a:t>
            </a:r>
            <a:r>
              <a:rPr lang="ru-RU" altLang="ru-RU" sz="35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идентификационного номера</a:t>
            </a:r>
            <a:r>
              <a:rPr lang="ru-RU" altLang="ru-RU" sz="35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предстоящей специальной оценки условий труда, количества рабочих мест, и стоимости проведения специальной оценки условий труда.</a:t>
            </a:r>
          </a:p>
        </p:txBody>
      </p:sp>
      <p:grpSp>
        <p:nvGrpSpPr>
          <p:cNvPr id="42" name="Group 2"/>
          <p:cNvGrpSpPr>
            <a:grpSpLocks/>
          </p:cNvGrpSpPr>
          <p:nvPr/>
        </p:nvGrpSpPr>
        <p:grpSpPr bwMode="auto">
          <a:xfrm>
            <a:off x="5918200" y="6178629"/>
            <a:ext cx="6934200" cy="2599336"/>
            <a:chOff x="204" y="1661"/>
            <a:chExt cx="5352" cy="1887"/>
          </a:xfrm>
        </p:grpSpPr>
        <p:pic>
          <p:nvPicPr>
            <p:cNvPr id="43" name="Picture 3" descr="builders"/>
            <p:cNvPicPr>
              <a:picLocks noChangeAspect="1" noChangeArrowheads="1"/>
            </p:cNvPicPr>
            <p:nvPr/>
          </p:nvPicPr>
          <p:blipFill>
            <a:blip r:embed="rId18" cstate="print">
              <a:lum bright="40000" contrast="-44000"/>
            </a:blip>
            <a:srcRect/>
            <a:stretch>
              <a:fillRect/>
            </a:stretch>
          </p:blipFill>
          <p:spPr bwMode="auto">
            <a:xfrm>
              <a:off x="204" y="1661"/>
              <a:ext cx="2812" cy="18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" descr="foto-full-34266-4125"/>
            <p:cNvPicPr>
              <a:picLocks noChangeAspect="1" noChangeArrowheads="1"/>
            </p:cNvPicPr>
            <p:nvPr/>
          </p:nvPicPr>
          <p:blipFill>
            <a:blip r:embed="rId19" cstate="print">
              <a:lum bright="40000" contrast="-44000"/>
            </a:blip>
            <a:srcRect/>
            <a:stretch>
              <a:fillRect/>
            </a:stretch>
          </p:blipFill>
          <p:spPr bwMode="auto">
            <a:xfrm>
              <a:off x="2880" y="1661"/>
              <a:ext cx="2676" cy="1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5964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0385" y="14139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204220" y="480009"/>
            <a:ext cx="10705580" cy="15773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Документы, обосновывающие произведенные расходы на финансовое обеспечение предупредительных мер</a:t>
            </a:r>
            <a:endParaRPr lang="ru-RU" altLang="ru-RU" sz="33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43061" y="2345877"/>
            <a:ext cx="117239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бесплатную выдачу работникам молока (других равноценных продуктов):</a:t>
            </a:r>
          </a:p>
          <a:p>
            <a:pPr algn="ctr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endParaRPr lang="ru-RU" alt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1) перечень работников, которым выдается молоко с указанием профессий, количества дней занятости на работах с вредными условиями, вредных производственных факторов на рабочем месте, предусмотренных </a:t>
            </a:r>
            <a:r>
              <a:rPr lang="ru-RU" altLang="ru-RU" sz="28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Перечнем, утвержденным Приказом Минтруда России от 12.05.2022 № 291н</a:t>
            </a:r>
            <a:r>
              <a:rPr lang="ru-RU" alt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2) сведения об идентификационном номере отчета о проведении специальной оценки условий труда;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3) копию договора на поставку молока (других продуктов);</a:t>
            </a:r>
          </a:p>
          <a:p>
            <a:pPr algn="just" defTabSz="449263"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00000"/>
            </a:pPr>
            <a:r>
              <a:rPr lang="ru-RU" alt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4) Расчет стоимости молока (других продуктов).</a:t>
            </a:r>
          </a:p>
        </p:txBody>
      </p:sp>
    </p:spTree>
    <p:extLst>
      <p:ext uri="{BB962C8B-B14F-4D97-AF65-F5344CB8AC3E}">
        <p14:creationId xmlns:p14="http://schemas.microsoft.com/office/powerpoint/2010/main" val="64135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165710" y="14382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4677189" y="281986"/>
            <a:ext cx="9572950" cy="2297009"/>
            <a:chOff x="296" y="2880"/>
            <a:chExt cx="5158" cy="1079"/>
          </a:xfrm>
        </p:grpSpPr>
        <p:grpSp>
          <p:nvGrpSpPr>
            <p:cNvPr id="42" name="Group 4"/>
            <p:cNvGrpSpPr>
              <a:grpSpLocks/>
            </p:cNvGrpSpPr>
            <p:nvPr/>
          </p:nvGrpSpPr>
          <p:grpSpPr bwMode="auto">
            <a:xfrm>
              <a:off x="2025" y="2880"/>
              <a:ext cx="3429" cy="1036"/>
              <a:chOff x="2025" y="2880"/>
              <a:chExt cx="3429" cy="1036"/>
            </a:xfrm>
          </p:grpSpPr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>
              <a:blip r:embed="rId18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5" y="2880"/>
                <a:ext cx="2060" cy="10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933" dir="8100000" algn="ctr" rotWithShape="0">
                  <a:srgbClr val="808080">
                    <a:alpha val="50026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bright="10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6"/>
              <p:cNvPicPr>
                <a:picLocks noChangeAspect="1" noChangeArrowheads="1"/>
              </p:cNvPicPr>
              <p:nvPr/>
            </p:nvPicPr>
            <p:blipFill>
              <a:blip r:embed="rId19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3" y="2880"/>
                <a:ext cx="1321" cy="103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933" dir="2700000" algn="ctr" rotWithShape="0">
                  <a:srgbClr val="808080">
                    <a:alpha val="50026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lum bright="10000"/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20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72"/>
            <a:stretch>
              <a:fillRect/>
            </a:stretch>
          </p:blipFill>
          <p:spPr bwMode="auto">
            <a:xfrm>
              <a:off x="296" y="2880"/>
              <a:ext cx="1619" cy="1079"/>
            </a:xfrm>
            <a:prstGeom prst="rect">
              <a:avLst/>
            </a:prstGeom>
            <a:noFill/>
            <a:ln>
              <a:noFill/>
            </a:ln>
            <a:effectLst>
              <a:outerShdw dist="107933" dir="8100000" algn="ctr" rotWithShape="0">
                <a:srgbClr val="808080">
                  <a:alpha val="50026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10000"/>
                    </a:blip>
                    <a:srcRect b="1157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3802798" y="3032407"/>
            <a:ext cx="112594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целях управления профессиональными рисками Фонд наряду со страхователями участвует в </a:t>
            </a:r>
            <a:r>
              <a:rPr lang="ru-RU" altLang="ru-RU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софинансировании</a:t>
            </a: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целого ряда мероприятий, направленных на сокращение производственного травматизма и профессиональной заболеваемости.</a:t>
            </a: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 2001 года, Фонд принимает решения о направлении страхователями до </a:t>
            </a:r>
            <a:r>
              <a:rPr lang="ru-RU" altLang="ru-RU" sz="2400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20 процентов </a:t>
            </a: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сумм страховых взносов на обязательное социальное страхование от несчастных случаев на производстве и профессиональных заболеваний на финансовое обеспечение предупредительных мер.</a:t>
            </a: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sz="24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Объем средств может быть увеличен </a:t>
            </a:r>
            <a:r>
              <a:rPr lang="ru-RU" sz="2400" b="1" u="sng" dirty="0">
                <a:solidFill>
                  <a:srgbClr val="7030A0"/>
                </a:solidFill>
                <a:ea typeface="+mj-ea"/>
                <a:cs typeface="Times New Roman" panose="02020603050405020304" pitchFamily="18" charset="0"/>
              </a:rPr>
              <a:t>до 30 процентов </a:t>
            </a:r>
            <a:r>
              <a:rPr lang="ru-RU" sz="24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сумм страховых взносов при условии направление на оздоровление работников </a:t>
            </a:r>
            <a:r>
              <a:rPr lang="ru-RU" sz="2400" b="1" dirty="0" err="1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предпенсионного</a:t>
            </a:r>
            <a:r>
              <a:rPr lang="ru-RU" sz="24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и пенсионного возраста в организациях, осуществляющих санаторно-курортное лечение</a:t>
            </a:r>
          </a:p>
          <a:p>
            <a:pPr marL="0" lvl="2" indent="45720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Правила финансового обеспечения предупредительных мер утверждены   Приказом   Минтруда   России    от    11.07.2024    №   347н </a:t>
            </a:r>
          </a:p>
          <a:p>
            <a:pPr marL="0" lvl="2" algn="ctr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10000"/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(вступают в силу с 1 января 2025 года)</a:t>
            </a:r>
          </a:p>
        </p:txBody>
      </p:sp>
    </p:spTree>
    <p:extLst>
      <p:ext uri="{BB962C8B-B14F-4D97-AF65-F5344CB8AC3E}">
        <p14:creationId xmlns:p14="http://schemas.microsoft.com/office/powerpoint/2010/main" val="3925392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0385" y="14139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204220" y="480009"/>
            <a:ext cx="10705580" cy="15773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300" dirty="0">
                <a:solidFill>
                  <a:schemeClr val="bg1"/>
                </a:solidFill>
                <a:cs typeface="Times New Roman" panose="02020603050405020304" pitchFamily="18" charset="0"/>
              </a:rPr>
              <a:t>Документы, обосновывающие произведенные расходы на финансовое обеспечение предупредительных мер</a:t>
            </a:r>
            <a:endParaRPr lang="ru-RU" altLang="ru-RU" sz="33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01974" y="2590800"/>
            <a:ext cx="123444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проведение оценки профессиональных рисков: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3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ts val="2400"/>
              </a:spcAft>
              <a:buClr>
                <a:srgbClr val="C00000"/>
              </a:buClr>
              <a:buSzPct val="100000"/>
            </a:pPr>
            <a:r>
              <a:rPr lang="ru-RU" altLang="ru-RU" sz="3300" b="1" dirty="0">
                <a:solidFill>
                  <a:srgbClr val="002060"/>
                </a:solidFill>
                <a:cs typeface="Times New Roman" panose="02020603050405020304" pitchFamily="18" charset="0"/>
              </a:rPr>
              <a:t>1) копию договора с организацией, проводящей оценку профессиональных рисков, с указанием количества рабочих мест и стоимости проведения оценки профессиональных рисков на указанном количестве рабочих мест;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ru-RU" altLang="ru-RU" sz="3300" b="1" dirty="0">
                <a:solidFill>
                  <a:srgbClr val="002060"/>
                </a:solidFill>
                <a:cs typeface="Times New Roman" panose="02020603050405020304" pitchFamily="18" charset="0"/>
              </a:rPr>
              <a:t>2) сведения об индивидуальных номерах рабочих мест, на которых проводится оценка, с указанием идентификационного номера отчета о проведении специальной оценки условий труда.</a:t>
            </a:r>
          </a:p>
        </p:txBody>
      </p:sp>
    </p:spTree>
    <p:extLst>
      <p:ext uri="{BB962C8B-B14F-4D97-AF65-F5344CB8AC3E}">
        <p14:creationId xmlns:p14="http://schemas.microsoft.com/office/powerpoint/2010/main" val="3068400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79400" y="17780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132302" y="665614"/>
            <a:ext cx="11463297" cy="2229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5400" dirty="0"/>
              <a:t>Правила финансового обеспечения и более подробная информация: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41275" y="3429000"/>
            <a:ext cx="1195432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регионального отделения:</a:t>
            </a:r>
          </a:p>
          <a:p>
            <a:r>
              <a:rPr lang="en-US" sz="43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https://sfr.gov.ru/branches/primorye/info/~0/8185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канал, Ссылка-приглашение:</a:t>
            </a:r>
          </a:p>
          <a:p>
            <a:r>
              <a:rPr lang="en-US" sz="44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t.me/Strahovateli_035</a:t>
            </a:r>
            <a:endParaRPr lang="ru-RU" sz="4400" b="1" dirty="0">
              <a:solidFill>
                <a:srgbClr val="0086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</a:t>
            </a:r>
            <a:r>
              <a:rPr lang="ru-RU" sz="44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Риски</a:t>
            </a:r>
          </a:p>
          <a:p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справок:</a:t>
            </a:r>
          </a:p>
          <a:p>
            <a:r>
              <a:rPr lang="ru-RU" sz="44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(423) 222-09-45</a:t>
            </a:r>
            <a:endParaRPr lang="en-US" sz="4400" dirty="0">
              <a:solidFill>
                <a:srgbClr val="00863D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612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25124" y="141391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pic>
        <p:nvPicPr>
          <p:cNvPr id="41" name="Picture 4" descr="https://scontent.fuln9-1.fna.fbcdn.net/v/t1.6435-9/fr/cp0/e15/q65/139100000_107071311355970_5075806732570564076_n.jpg?_nc_cat=106&amp;ccb=1-5&amp;_nc_sid=dd9801&amp;_nc_ohc=b8JWnkTwqdwAX8NShk3&amp;_nc_ht=scontent.fuln9-1.fna&amp;oh=be45ac7aac0924f45595883493a67796&amp;oe=6166CA9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48" y="141391"/>
            <a:ext cx="7222952" cy="31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Достопримечательности Владивостока – 18 фото - картинки - Фото мир природы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94" y="3194555"/>
            <a:ext cx="389766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ткрой Владивосток: Мосты Владивостока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29" y="3276600"/>
            <a:ext cx="6858000" cy="30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30 лучших достопримечательностей Владивостока - описание и фото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7" y="5499403"/>
            <a:ext cx="3766723" cy="24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Памятник амурскому тигру - Владивосток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5943600"/>
            <a:ext cx="4038600" cy="196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бъект 2"/>
          <p:cNvSpPr txBox="1">
            <a:spLocks/>
          </p:cNvSpPr>
          <p:nvPr/>
        </p:nvSpPr>
        <p:spPr>
          <a:xfrm>
            <a:off x="5722553" y="8034282"/>
            <a:ext cx="8481911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 algn="ctr"/>
            <a:r>
              <a:rPr lang="ru-RU" sz="5200" b="1" kern="0" spc="-1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 ЗА  ВНИМАНИЕ!</a:t>
            </a:r>
            <a:endParaRPr lang="en-US" sz="5200" kern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7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53621" y="-2833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851400" y="480009"/>
            <a:ext cx="9906000" cy="107552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>
                <a:cs typeface="Times New Roman" panose="02020603050405020304" pitchFamily="18" charset="0"/>
              </a:rPr>
              <a:t>Основные мероприятия</a:t>
            </a: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664773" y="2438400"/>
            <a:ext cx="11079389" cy="566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  <a:buFont typeface="Times New Roman" panose="02020603050405020304" pitchFamily="18" charset="0"/>
              <a:buAutoNum type="arabicPeriod"/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Проведение специальной оценки условий 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 труда;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2. Приобретение работникам средств 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 индивидуальной защиты;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3. Проведение обязательных периодических медицинских    </a:t>
            </a:r>
          </a:p>
          <a:p>
            <a:pPr marL="0" indent="0" algn="just" defTabSz="449263" fontAlgn="base">
              <a:spcBef>
                <a:spcPct val="0"/>
              </a:spcBef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 осмотров работников;</a:t>
            </a:r>
          </a:p>
          <a:p>
            <a:pPr marL="288000" indent="-45720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4. Санаторно-курортное лечение работников, занятых на работах с вредными и (или) опасными производственными факторами, а также санаторно-курортное лечение работников </a:t>
            </a:r>
            <a:r>
              <a:rPr lang="ru-RU" altLang="ru-RU" b="1" dirty="0" err="1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предпенсионного</a:t>
            </a:r>
            <a:r>
              <a:rPr lang="ru-RU" altLang="ru-RU" b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и пенсионного возраста;</a:t>
            </a:r>
            <a:endParaRPr lang="ru-RU" altLang="ru-RU" b="1" dirty="0">
              <a:solidFill>
                <a:srgbClr val="10253F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800" y="2209800"/>
            <a:ext cx="22532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6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68921" y="143696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920811" y="381000"/>
            <a:ext cx="11505019" cy="13439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800" dirty="0">
                <a:cs typeface="Times New Roman" panose="02020603050405020304" pitchFamily="18" charset="0"/>
              </a:rPr>
              <a:t>Менее востребованные  мероприятия</a:t>
            </a: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938181" y="2069883"/>
            <a:ext cx="11833489" cy="671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5. Обучение по охране труда отдельных категорий застрахованных;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6. Обеспечение работников лечебно-профилактическим питанием;</a:t>
            </a:r>
          </a:p>
          <a:p>
            <a:pPr marL="0" indent="0"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7. Приобретение приборов для определения наличия алкоголя (</a:t>
            </a:r>
            <a:r>
              <a:rPr lang="ru-RU" altLang="ru-RU" sz="2000" b="1" i="1" dirty="0" err="1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алкотестеры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);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8. Приобретение приборов контроля за режимом 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труда и отдыха водителей (</a:t>
            </a:r>
            <a:r>
              <a:rPr lang="ru-RU" altLang="ru-RU" sz="2000" b="1" i="1" dirty="0" err="1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тахографов</a:t>
            </a: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);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9. Приобретение страхователями аптечек;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10. Мероприятия по приведению уровней воздействия 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   вредных или опасных производственных факторов в норму;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11. Обеспечение бесплатной выдачи молока работникам;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12. Приобретение приборов, устройств оборудования: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 - для обеспечения безопасности работников и контроля за безопасным ведением работ в рамках технологических процессов;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- для проведения обучения по вопросам безопасного ведения работ;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   - для мониторинга состояния здоровья работников, занятых на работах с вредными или опасными производственными факторами.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13. Приобретение в рамках модернизации основных производств приборов, устройств, оборудования, обеспечивающих безопасное ведение горных работ </a:t>
            </a:r>
          </a:p>
          <a:p>
            <a:pPr algn="just" defTabSz="449263" fontAlgn="base">
              <a:spcBef>
                <a:spcPct val="0"/>
              </a:spcBef>
              <a:spcAft>
                <a:spcPts val="600"/>
              </a:spcAft>
              <a:buClr>
                <a:srgbClr val="10253F"/>
              </a:buClr>
            </a:pPr>
            <a:r>
              <a:rPr lang="ru-RU" altLang="ru-RU" sz="2000" b="1" i="1" dirty="0">
                <a:solidFill>
                  <a:srgbClr val="10253F"/>
                </a:solidFill>
                <a:latin typeface="+mn-lt"/>
                <a:cs typeface="Times New Roman" panose="02020603050405020304" pitchFamily="18" charset="0"/>
              </a:rPr>
              <a:t>14. Проведение оценки профессиональных рисков</a:t>
            </a:r>
            <a:endParaRPr lang="ru-RU" altLang="ru-RU" sz="2000" b="1" dirty="0">
              <a:solidFill>
                <a:srgbClr val="10253F"/>
              </a:solidFill>
              <a:latin typeface="+mn-lt"/>
            </a:endParaRPr>
          </a:p>
        </p:txBody>
      </p:sp>
      <p:pic>
        <p:nvPicPr>
          <p:cNvPr id="44" name="i-main-pic" descr="Картинка 13 из 159557">
            <a:hlinkClick r:id="rId18" tgtFrame="_blank"/>
          </p:cNvPr>
          <p:cNvPicPr/>
          <p:nvPr/>
        </p:nvPicPr>
        <p:blipFill rotWithShape="1">
          <a:blip r:embed="rId19"/>
          <a:srcRect l="12774" r="12688"/>
          <a:stretch/>
        </p:blipFill>
        <p:spPr bwMode="auto">
          <a:xfrm>
            <a:off x="12319000" y="3368338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1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68921" y="143696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11962" y="161847"/>
            <a:ext cx="12424855" cy="13439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4400" dirty="0"/>
              <a:t>Финансовое обеспечение предупредительных мер в 2024 году в разрезе мероприятий</a:t>
            </a:r>
            <a:endParaRPr lang="ru-RU" altLang="ru-RU" sz="4400" dirty="0"/>
          </a:p>
        </p:txBody>
      </p:sp>
      <p:pic>
        <p:nvPicPr>
          <p:cNvPr id="44" name="i-main-pic" descr="Картинка 13 из 159557">
            <a:hlinkClick r:id="rId18" tgtFrame="_blank"/>
          </p:cNvPr>
          <p:cNvPicPr/>
          <p:nvPr/>
        </p:nvPicPr>
        <p:blipFill rotWithShape="1">
          <a:blip r:embed="rId19"/>
          <a:srcRect l="12774" r="12688"/>
          <a:stretch/>
        </p:blipFill>
        <p:spPr bwMode="auto">
          <a:xfrm>
            <a:off x="12928600" y="6695164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758" y="7061154"/>
            <a:ext cx="2232248" cy="172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Изображение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98633" y="7061154"/>
            <a:ext cx="2484863" cy="1659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7" name="Picture 4" descr="Центр реабилитации «Фсс рф омский» [Омск] — официальный сайт. Путёвки на  2021 год, цены, фото, отзывы туристов.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83" y="6935689"/>
            <a:ext cx="2518792" cy="18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817327"/>
              </p:ext>
            </p:extLst>
          </p:nvPr>
        </p:nvGraphicFramePr>
        <p:xfrm>
          <a:off x="3175000" y="1712686"/>
          <a:ext cx="12363904" cy="4858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2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Сумма расходов</a:t>
                      </a:r>
                    </a:p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(млн. руб.)</a:t>
                      </a:r>
                      <a:endParaRPr lang="ru-RU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</a:t>
                      </a:r>
                      <a:endParaRPr lang="ru-RU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35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Приобретение средств индивидуальной защиты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49,81%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5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Периодические медицинские осмотры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29,88%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35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Санаторно-курортное лечение работников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11,93%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35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Специальная оценка условий труда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35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по охране труда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353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Обеспечение молоком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6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Другие мероприятия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6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165710" y="14382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51557" y="277534"/>
            <a:ext cx="11210643" cy="162746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200" dirty="0"/>
              <a:t>Согласно действующим нормативно-правовым актам финансовое обеспечение предупредительных мер носит заявительный характер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774284" y="2362200"/>
            <a:ext cx="1151651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Страхователь </a:t>
            </a:r>
            <a:r>
              <a:rPr lang="ru-RU" altLang="ru-RU" sz="2600" b="1" u="sng" dirty="0">
                <a:solidFill>
                  <a:srgbClr val="7030A0"/>
                </a:solidFill>
                <a:cs typeface="Times New Roman" panose="02020603050405020304" pitchFamily="18" charset="0"/>
              </a:rPr>
              <a:t>до 01 августа</a:t>
            </a:r>
            <a:r>
              <a:rPr lang="ru-RU" altLang="ru-RU" sz="26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может обратиться в территориальный орган Фонда по месту своей регистрации, с заявлением и планом финансового обеспечения. </a:t>
            </a:r>
          </a:p>
          <a:p>
            <a:pPr marL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плане финансового обеспечения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указываются наименование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предупредительных мер и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планируеые</a:t>
            </a: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суммы расходов. </a:t>
            </a:r>
          </a:p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Заявление может быть подано в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электронном виде или на бумажном 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носителе.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2600" b="1" dirty="0">
                <a:solidFill>
                  <a:srgbClr val="7030A0"/>
                </a:solidFill>
                <a:cs typeface="Times New Roman" panose="02020603050405020304" pitchFamily="18" charset="0"/>
              </a:rPr>
              <a:t>Других документов предоставлять не требуется</a:t>
            </a:r>
          </a:p>
          <a:p>
            <a:pPr indent="2160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endParaRPr lang="ru-RU" altLang="ru-RU" sz="2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59794" y="7325857"/>
            <a:ext cx="113182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(</a:t>
            </a:r>
            <a:r>
              <a:rPr lang="ru-RU" sz="2600" b="1" dirty="0">
                <a:solidFill>
                  <a:srgbClr val="7030A0"/>
                </a:solidFill>
              </a:rPr>
              <a:t>Исключение - Приобретение в рамках модернизации основных производств приборов, устройств, оборудования, обеспечивающих безопасное ведение горных работ) 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47400" y="3565216"/>
            <a:ext cx="3921224" cy="27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0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156544" y="15234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25964" y="244599"/>
            <a:ext cx="11142157" cy="262187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3200" dirty="0"/>
              <a:t>Территориальный орган Фонда в течение </a:t>
            </a:r>
          </a:p>
          <a:p>
            <a:r>
              <a:rPr lang="ru-RU" altLang="ru-RU" sz="3200" u="sng" dirty="0">
                <a:solidFill>
                  <a:schemeClr val="bg2"/>
                </a:solidFill>
              </a:rPr>
              <a:t>10 рабочих дней </a:t>
            </a:r>
          </a:p>
          <a:p>
            <a:r>
              <a:rPr lang="ru-RU" altLang="ru-RU" sz="3200" dirty="0"/>
              <a:t>принимает решение о финансовом обеспечении предупредительных или об отказе в финансовом обеспечении предупредительных мер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09211" y="3048000"/>
            <a:ext cx="1234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ПРИЧИНЫ ОТКАЗА </a:t>
            </a:r>
            <a:br>
              <a:rPr lang="ru-RU" altLang="ru-RU" sz="4000" b="1" dirty="0">
                <a:solidFill>
                  <a:srgbClr val="C00000"/>
                </a:solidFill>
              </a:rPr>
            </a:br>
            <a:r>
              <a:rPr lang="ru-RU" altLang="ru-RU" sz="4000" b="1" dirty="0">
                <a:solidFill>
                  <a:srgbClr val="C00000"/>
                </a:solidFill>
              </a:rPr>
              <a:t>в финансовом обеспечении предупредительных мер</a:t>
            </a:r>
          </a:p>
        </p:txBody>
      </p:sp>
      <p:pic>
        <p:nvPicPr>
          <p:cNvPr id="43" name="Picture 2" descr="https://static8.depositphotos.com/1109793/973/v/950/depositphotos_9737522-stock-illustration-business-attention-exclamation-mark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2662" y="4595678"/>
            <a:ext cx="2111737" cy="2567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Прямоугольник 43"/>
          <p:cNvSpPr/>
          <p:nvPr/>
        </p:nvSpPr>
        <p:spPr>
          <a:xfrm>
            <a:off x="6332949" y="4492794"/>
            <a:ext cx="9186451" cy="278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en-US" altLang="ru-RU" sz="3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если на день подачи заявления у страхователя имеются непогашенные недоимка, задолженность по пеням и штрафам;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3000" b="1" dirty="0">
              <a:solidFill>
                <a:srgbClr val="C00000"/>
              </a:solidFill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  <a:buFont typeface="Wingdings" panose="05000000000000000000" pitchFamily="2" charset="2"/>
              <a:buChar char=""/>
            </a:pPr>
            <a:r>
              <a:rPr lang="ru-RU" altLang="ru-RU" sz="3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если предусмотренные бюджетом Фонда средства на финансовое обеспечение предупредительных мер на текущий год полностью распределены.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491332" y="7467096"/>
            <a:ext cx="12028068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случае отказа страхователь вправе повторно, но не позднее 1 августа обратиться с заявлением в территориальный орган Фонда по месту своей регистрации. </a:t>
            </a:r>
          </a:p>
        </p:txBody>
      </p:sp>
    </p:spTree>
    <p:extLst>
      <p:ext uri="{BB962C8B-B14F-4D97-AF65-F5344CB8AC3E}">
        <p14:creationId xmlns:p14="http://schemas.microsoft.com/office/powerpoint/2010/main" val="276401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203200" y="169095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409676" y="468890"/>
            <a:ext cx="10652524" cy="189330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400" dirty="0"/>
              <a:t>Изменение плана финансового обеспечения предупредительных мер после получения разрешения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43061" y="2997776"/>
            <a:ext cx="11419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00000"/>
            </a:pPr>
            <a:r>
              <a:rPr lang="ru-RU" altLang="ru-RU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1) Страхователь может самостоятельно (без обращения в Фонд) внести изменения в план финансового обеспечения в пределах выделенной суммы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34322" y="5257800"/>
            <a:ext cx="71368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2) Страхователь до 1 сентября может обратиться за увеличением разрешенной суммы финансового обеспечения предупредительных мер (если эта сумма меньше расчетной) 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80800" y="5020075"/>
            <a:ext cx="3893753" cy="33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2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779796-432A-8C48-BE47-A553D6B1D449}"/>
              </a:ext>
            </a:extLst>
          </p:cNvPr>
          <p:cNvGrpSpPr/>
          <p:nvPr/>
        </p:nvGrpSpPr>
        <p:grpSpPr>
          <a:xfrm>
            <a:off x="634994" y="480009"/>
            <a:ext cx="914452" cy="1075526"/>
            <a:chOff x="634994" y="480009"/>
            <a:chExt cx="914452" cy="1075526"/>
          </a:xfrm>
        </p:grpSpPr>
        <p:pic>
          <p:nvPicPr>
            <p:cNvPr id="9" name="object 5">
              <a:extLst>
                <a:ext uri="{FF2B5EF4-FFF2-40B4-BE49-F238E27FC236}">
                  <a16:creationId xmlns:a16="http://schemas.microsoft.com/office/drawing/2014/main" id="{F0ECA369-5AE2-BB43-A625-A32FBD745F3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0" name="object 6">
              <a:extLst>
                <a:ext uri="{FF2B5EF4-FFF2-40B4-BE49-F238E27FC236}">
                  <a16:creationId xmlns:a16="http://schemas.microsoft.com/office/drawing/2014/main" id="{72F4F54A-0A9C-BB48-831F-01ABF1E3470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383F17F-BE65-5143-838E-667180BA0094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CB4D72C-2C7D-4548-8478-8833ACD6C9E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BAF9E695-61DD-F742-816F-B8A5EB420C3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BD3A9981-05CD-964E-9502-0E06ABB74E9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1">
              <a:extLst>
                <a:ext uri="{FF2B5EF4-FFF2-40B4-BE49-F238E27FC236}">
                  <a16:creationId xmlns:a16="http://schemas.microsoft.com/office/drawing/2014/main" id="{7FDA2215-AC3D-0E43-964A-925315FD01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:a16="http://schemas.microsoft.com/office/drawing/2014/main" id="{1CBF8E73-AF07-5948-AA56-CC500D803A9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BBA147DA-F43F-C84E-8797-482A2FA3278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:a16="http://schemas.microsoft.com/office/drawing/2014/main" id="{9B726EF1-B3A9-8244-8C1F-C5F1B35C34D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:a16="http://schemas.microsoft.com/office/drawing/2014/main" id="{9F405E5E-5CE6-D34E-AA4A-CA58E90BE60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CA8E0FC-01C1-CA4B-B707-D9F0015F7602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4C6DB8CC-8B2C-BB4F-A721-76C44D21F9F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B9EEA606-82E3-8F45-920A-D9397209C69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893299" y="8777964"/>
            <a:ext cx="160655" cy="18034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819F3872-8C93-764C-B639-237405654395}"/>
              </a:ext>
            </a:extLst>
          </p:cNvPr>
          <p:cNvSpPr/>
          <p:nvPr/>
        </p:nvSpPr>
        <p:spPr>
          <a:xfrm>
            <a:off x="165710" y="143827"/>
            <a:ext cx="3034665" cy="8856345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656706" y="7554298"/>
            <a:ext cx="914452" cy="1075534"/>
            <a:chOff x="634994" y="7556702"/>
            <a:chExt cx="914452" cy="1075534"/>
          </a:xfrm>
        </p:grpSpPr>
        <p:pic>
          <p:nvPicPr>
            <p:cNvPr id="27" name="object 5">
              <a:extLst>
                <a:ext uri="{FF2B5EF4-FFF2-40B4-BE49-F238E27FC236}">
                  <a16:creationId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28" name="object 6">
              <a:extLst>
                <a:ext uri="{FF2B5EF4-FFF2-40B4-BE49-F238E27FC236}">
                  <a16:creationId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8">
              <a:extLst>
                <a:ext uri="{FF2B5EF4-FFF2-40B4-BE49-F238E27FC236}">
                  <a16:creationId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1" name="object 9">
              <a:extLst>
                <a:ext uri="{FF2B5EF4-FFF2-40B4-BE49-F238E27FC236}">
                  <a16:creationId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2" name="object 10">
              <a:extLst>
                <a:ext uri="{FF2B5EF4-FFF2-40B4-BE49-F238E27FC236}">
                  <a16:creationId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1">
              <a:extLst>
                <a:ext uri="{FF2B5EF4-FFF2-40B4-BE49-F238E27FC236}">
                  <a16:creationId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34" name="object 12">
              <a:extLst>
                <a:ext uri="{FF2B5EF4-FFF2-40B4-BE49-F238E27FC236}">
                  <a16:creationId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35" name="object 13">
              <a:extLst>
                <a:ext uri="{FF2B5EF4-FFF2-40B4-BE49-F238E27FC236}">
                  <a16:creationId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36" name="object 14">
              <a:extLst>
                <a:ext uri="{FF2B5EF4-FFF2-40B4-BE49-F238E27FC236}">
                  <a16:creationId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37" name="object 15">
              <a:extLst>
                <a:ext uri="{FF2B5EF4-FFF2-40B4-BE49-F238E27FC236}">
                  <a16:creationId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38" name="object 16">
              <a:extLst>
                <a:ext uri="{FF2B5EF4-FFF2-40B4-BE49-F238E27FC236}">
                  <a16:creationId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17">
              <a:extLst>
                <a:ext uri="{FF2B5EF4-FFF2-40B4-BE49-F238E27FC236}">
                  <a16:creationId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pic>
        <p:nvPicPr>
          <p:cNvPr id="40" name="object 4">
            <a:extLst>
              <a:ext uri="{FF2B5EF4-FFF2-40B4-BE49-F238E27FC236}">
                <a16:creationId xmlns:a16="http://schemas.microsoft.com/office/drawing/2014/main" id="{727F49BB-7DF1-9447-A753-D8716D7627C5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241012" y="141391"/>
            <a:ext cx="732195" cy="88586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53124" y="480009"/>
            <a:ext cx="10128076" cy="14691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2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4000" dirty="0"/>
              <a:t>Возмещение средств, израсходованных страхователем на предупредительные меры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556000" y="2667000"/>
            <a:ext cx="11658600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ts val="1200"/>
              </a:spcAft>
              <a:buClr>
                <a:srgbClr val="DB1318"/>
              </a:buClr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Страхователь после выполнения и оплаты предупредительных мер (полностью или частично) в срок до 15 ноября обращается с заявлением о возмещении.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u="sng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 заявлению прикладываются: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2400" b="1" u="sng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1) Отчет о произведенных расходах на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финансовое обеспечение предупредительных мер;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24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2) Копия (выписка) из коллективного договора (соглашения по охране труда) или локального нормативного акта о реализуемых мероприятиях по охране труда;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3) Платежные документы;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4) Документы, обосновывающие произведенные расходы (для каждого мероприятия Правилами предусмотрен свой набор документов).</a:t>
            </a: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endParaRPr lang="ru-RU" altLang="ru-RU" sz="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defTabSz="449263" fontAlgn="base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DB1318"/>
              </a:buClr>
            </a:pPr>
            <a:r>
              <a:rPr lang="ru-RU" altLang="ru-RU" sz="2400" b="1" i="1" dirty="0">
                <a:solidFill>
                  <a:srgbClr val="7030A0"/>
                </a:solidFill>
                <a:cs typeface="Times New Roman" panose="02020603050405020304" pitchFamily="18" charset="0"/>
              </a:rPr>
              <a:t>Копии документов заверяются печатью страхователя (при наличии)</a:t>
            </a:r>
          </a:p>
        </p:txBody>
      </p:sp>
      <p:pic>
        <p:nvPicPr>
          <p:cNvPr id="43" name="Picture 2" descr="https://sheksnainfo.ru/upload/iblock/97a/97a0fbd6ec83bee767ef2e2e692d5d59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38078" r="55393" b="20129"/>
          <a:stretch/>
        </p:blipFill>
        <p:spPr bwMode="auto">
          <a:xfrm>
            <a:off x="13181740" y="3352800"/>
            <a:ext cx="203286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5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1846</Words>
  <Application>Microsoft Office PowerPoint</Application>
  <PresentationFormat>Произвольный</PresentationFormat>
  <Paragraphs>219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Calibri-Light</vt:lpstr>
      <vt:lpstr>Montserrat</vt:lpstr>
      <vt:lpstr>Montserrat-Medium</vt:lpstr>
      <vt:lpstr>Montserrat-SemiBold</vt:lpstr>
      <vt:lpstr>MyriadPro-Cond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по обеспечению в обеспечении работников средствами индивидуальной защиты.</vt:lpstr>
      <vt:lpstr>Презентация PowerPoint</vt:lpstr>
      <vt:lpstr>Изменения по обеспечению в обеспечении работников средствами индивидуальной защиты.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Калашников Александр Витальевич</dc:creator>
  <cp:lastModifiedBy>Луцук Марина</cp:lastModifiedBy>
  <cp:revision>152</cp:revision>
  <dcterms:created xsi:type="dcterms:W3CDTF">2023-05-03T09:25:15Z</dcterms:created>
  <dcterms:modified xsi:type="dcterms:W3CDTF">2025-01-31T05:44:15Z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